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9" r:id="rId3"/>
    <p:sldId id="257" r:id="rId4"/>
    <p:sldId id="268" r:id="rId5"/>
    <p:sldId id="259" r:id="rId6"/>
    <p:sldId id="260" r:id="rId7"/>
    <p:sldId id="279" r:id="rId8"/>
    <p:sldId id="270" r:id="rId9"/>
    <p:sldId id="271" r:id="rId10"/>
    <p:sldId id="272" r:id="rId11"/>
    <p:sldId id="273" r:id="rId12"/>
    <p:sldId id="274" r:id="rId13"/>
    <p:sldId id="265" r:id="rId14"/>
    <p:sldId id="267" r:id="rId15"/>
    <p:sldId id="275" r:id="rId16"/>
    <p:sldId id="266" r:id="rId17"/>
    <p:sldId id="277" r:id="rId18"/>
    <p:sldId id="276" r:id="rId19"/>
    <p:sldId id="264" r:id="rId20"/>
    <p:sldId id="263" r:id="rId21"/>
    <p:sldId id="281" r:id="rId22"/>
    <p:sldId id="280" r:id="rId23"/>
    <p:sldId id="261" r:id="rId24"/>
    <p:sldId id="278"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1pPr>
    <a:lvl2pPr marL="0" marR="0" indent="228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2pPr>
    <a:lvl3pPr marL="0" marR="0" indent="457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3pPr>
    <a:lvl4pPr marL="0" marR="0" indent="685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4pPr>
    <a:lvl5pPr marL="0" marR="0" indent="9144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5pPr>
    <a:lvl6pPr marL="0" marR="0" indent="11430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6pPr>
    <a:lvl7pPr marL="0" marR="0" indent="1371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7pPr>
    <a:lvl8pPr marL="0" marR="0" indent="1600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8pPr>
    <a:lvl9pPr marL="0" marR="0" indent="1828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31"/>
    <p:restoredTop sz="63128"/>
  </p:normalViewPr>
  <p:slideViewPr>
    <p:cSldViewPr snapToGrid="0" snapToObjects="1">
      <p:cViewPr>
        <p:scale>
          <a:sx n="59" d="100"/>
          <a:sy n="59" d="100"/>
        </p:scale>
        <p:origin x="212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72096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Thank you Dr. Jankowski and thanks you everyone for coming. Today I am going to talk about some work that we have been doing on our software for simulating organic semiconductors.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 unique properties of organic semiconductors make them ideal candidates for many electronic applications. They are used today in ultra high resolution Organic Light Emitting Diode (OLED) TVs and cellphone displays. They enable foldable OLED screens and rollable TVs [? ]. Organic semiconductors are also integral to the design of next generation medical devices owing to their self-healing properties and their biodegradability [? ]. </a:t>
            </a:r>
            <a:endParaRPr lang="en-US" sz="2800" dirty="0"/>
          </a:p>
          <a:p>
            <a:pPr marL="0" marR="0" lvl="0" indent="0" defTabSz="457200" eaLnBrk="1" fontAlgn="auto" latinLnBrk="0" hangingPunct="1">
              <a:lnSpc>
                <a:spcPct val="117999"/>
              </a:lnSpc>
              <a:spcBef>
                <a:spcPts val="0"/>
              </a:spcBef>
              <a:spcAft>
                <a:spcPts val="0"/>
              </a:spcAft>
              <a:buClrTx/>
              <a:buSzTx/>
              <a:buFontTx/>
              <a:buNone/>
              <a:tabLst/>
              <a:defRPr/>
            </a:pPr>
            <a:endParaRPr lang="en-US" sz="2800" dirty="0">
              <a:effectLst/>
              <a:latin typeface="Helvetica Neue"/>
              <a:ea typeface="Helvetica Neue"/>
              <a:cs typeface="Helvetica Neue"/>
              <a:sym typeface="Helvetica Neue"/>
            </a:endParaRPr>
          </a:p>
          <a:p>
            <a:endParaRPr lang="en-US" baseline="0" dirty="0"/>
          </a:p>
        </p:txBody>
      </p:sp>
    </p:spTree>
    <p:extLst>
      <p:ext uri="{BB962C8B-B14F-4D97-AF65-F5344CB8AC3E}">
        <p14:creationId xmlns:p14="http://schemas.microsoft.com/office/powerpoint/2010/main" val="78810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aggragate</a:t>
            </a:r>
            <a:r>
              <a:rPr lang="en-US" sz="2200" dirty="0">
                <a:effectLst/>
                <a:latin typeface="Helvetica Neue"/>
                <a:ea typeface="Helvetica Neue"/>
                <a:cs typeface="Helvetica Neue"/>
                <a:sym typeface="Helvetica Neue"/>
              </a:rPr>
              <a:t> the data from 1000's of charge </a:t>
            </a:r>
            <a:r>
              <a:rPr lang="en-US" sz="2200" dirty="0" err="1">
                <a:effectLst/>
                <a:latin typeface="Helvetica Neue"/>
                <a:ea typeface="Helvetica Neue"/>
                <a:cs typeface="Helvetica Neue"/>
                <a:sym typeface="Helvetica Neue"/>
              </a:rPr>
              <a:t>propigation</a:t>
            </a:r>
            <a:r>
              <a:rPr lang="en-US" sz="2200" dirty="0">
                <a:effectLst/>
                <a:latin typeface="Helvetica Neue"/>
                <a:ea typeface="Helvetica Neue"/>
                <a:cs typeface="Helvetica Neue"/>
                <a:sym typeface="Helvetica Neue"/>
              </a:rPr>
              <a:t> simulations  by tracking the standard deviation in position of all the charges. The slope of this standard deviation, or MSD, as time goes to infinity gives the diffusivity of a charge walking randomly through this electronic </a:t>
            </a:r>
            <a:r>
              <a:rPr lang="en-US" sz="2200" dirty="0" err="1">
                <a:effectLst/>
                <a:latin typeface="Helvetica Neue"/>
                <a:ea typeface="Helvetica Neue"/>
                <a:cs typeface="Helvetica Neue"/>
                <a:sym typeface="Helvetica Neue"/>
              </a:rPr>
              <a:t>enviroment</a:t>
            </a:r>
            <a:r>
              <a:rPr lang="en-US" sz="2200" dirty="0">
                <a:effectLst/>
                <a:latin typeface="Helvetica Neue"/>
                <a:ea typeface="Helvetica Neue"/>
                <a:cs typeface="Helvetica Neue"/>
                <a:sym typeface="Helvetica Neue"/>
              </a:rPr>
              <a:t>. Finally, we can relate the diffusivity to charge mobility with the </a:t>
            </a:r>
            <a:r>
              <a:rPr lang="en-US" sz="2200" dirty="0" err="1">
                <a:effectLst/>
                <a:latin typeface="Helvetica Neue"/>
                <a:ea typeface="Helvetica Neue"/>
                <a:cs typeface="Helvetica Neue"/>
                <a:sym typeface="Helvetica Neue"/>
              </a:rPr>
              <a:t>einstien</a:t>
            </a:r>
            <a:r>
              <a:rPr lang="en-US" sz="2200" dirty="0">
                <a:effectLst/>
                <a:latin typeface="Helvetica Neue"/>
                <a:ea typeface="Helvetica Neue"/>
                <a:cs typeface="Helvetica Neue"/>
                <a:sym typeface="Helvetica Neue"/>
              </a:rPr>
              <a:t> relation.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err="1">
                <a:effectLst/>
                <a:latin typeface="Helvetica Neue"/>
                <a:ea typeface="Helvetica Neue"/>
                <a:cs typeface="Helvetica Neue"/>
                <a:sym typeface="Helvetica Neue"/>
              </a:rPr>
              <a:t>choosnig</a:t>
            </a:r>
            <a:r>
              <a:rPr lang="en-US" sz="2200" dirty="0">
                <a:effectLst/>
                <a:latin typeface="Helvetica Neue"/>
                <a:ea typeface="Helvetica Neue"/>
                <a:cs typeface="Helvetica Neue"/>
                <a:sym typeface="Helvetica Neue"/>
              </a:rPr>
              <a:t> the range that we use to calculate the the slope is underspecified. how long we choose to simulated and do this MSD analysis for  are model choices. the edge lifetimes can impact the MSD analysis and there for mu.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There is no objective best practice for determining the slope of the MSD as time goes to infinity from simulation data of this kind [? ]. But I am going to show some results from mobility values that result from various approaches.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intitialize</a:t>
            </a:r>
            <a:r>
              <a:rPr lang="en-US" sz="2200" dirty="0">
                <a:effectLst/>
                <a:latin typeface="Helvetica Neue"/>
                <a:ea typeface="Helvetica Neue"/>
                <a:cs typeface="Helvetica Neue"/>
                <a:sym typeface="Helvetica Neue"/>
              </a:rPr>
              <a:t> thousands of charges to make sure that we a sufficiently </a:t>
            </a:r>
            <a:r>
              <a:rPr lang="en-US" sz="2200" dirty="0" err="1">
                <a:effectLst/>
                <a:latin typeface="Helvetica Neue"/>
                <a:ea typeface="Helvetica Neue"/>
                <a:cs typeface="Helvetica Neue"/>
                <a:sym typeface="Helvetica Neue"/>
              </a:rPr>
              <a:t>sampleing</a:t>
            </a:r>
            <a:r>
              <a:rPr lang="en-US" sz="2200" dirty="0">
                <a:effectLst/>
                <a:latin typeface="Helvetica Neue"/>
                <a:ea typeface="Helvetica Neue"/>
                <a:cs typeface="Helvetica Neue"/>
                <a:sym typeface="Helvetica Neue"/>
              </a:rPr>
              <a:t> the morphology and . by averaging over the trajectory of all the charges and we can summarize this as a MSD plot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possible title : </a:t>
            </a:r>
            <a:r>
              <a:rPr lang="en-US" sz="2200" dirty="0" err="1">
                <a:effectLst/>
                <a:latin typeface="Helvetica Neue"/>
                <a:ea typeface="Helvetica Neue"/>
                <a:cs typeface="Helvetica Neue"/>
                <a:sym typeface="Helvetica Neue"/>
              </a:rPr>
              <a:t>trajectors</a:t>
            </a:r>
            <a:r>
              <a:rPr lang="en-US" sz="2200" dirty="0">
                <a:effectLst/>
                <a:latin typeface="Helvetica Neue"/>
                <a:ea typeface="Helvetica Neue"/>
                <a:cs typeface="Helvetica Neue"/>
                <a:sym typeface="Helvetica Neue"/>
              </a:rPr>
              <a:t> give MSD gives diffusivity gives mobility</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228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the pipeline, we are going to take a morphology that was provided by </a:t>
            </a:r>
            <a:r>
              <a:rPr lang="en-US" dirty="0" err="1"/>
              <a:t>evan</a:t>
            </a:r>
            <a:r>
              <a:rPr lang="en-US" dirty="0"/>
              <a:t> (list everyone) and jump into this stage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424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values </a:t>
            </a:r>
            <a:r>
              <a:rPr lang="en-US" sz="2200" dirty="0" err="1">
                <a:effectLst/>
                <a:latin typeface="Helvetica Neue"/>
                <a:ea typeface="Helvetica Neue"/>
                <a:cs typeface="Helvetica Neue"/>
                <a:sym typeface="Helvetica Neue"/>
              </a:rPr>
              <a:t>Ehomo,i</a:t>
            </a:r>
            <a:r>
              <a:rPr lang="en-US" sz="2200" dirty="0">
                <a:effectLst/>
                <a:latin typeface="Helvetica Neue"/>
                <a:ea typeface="Helvetica Neue"/>
                <a:cs typeface="Helvetica Neue"/>
                <a:sym typeface="Helvetica Neue"/>
              </a:rPr>
              <a:t> and </a:t>
            </a:r>
            <a:r>
              <a:rPr lang="en-US" sz="2200" dirty="0" err="1">
                <a:effectLst/>
                <a:latin typeface="Helvetica Neue"/>
                <a:ea typeface="Helvetica Neue"/>
                <a:cs typeface="Helvetica Neue"/>
                <a:sym typeface="Helvetica Neue"/>
              </a:rPr>
              <a:t>Ehomo,j</a:t>
            </a:r>
            <a:r>
              <a:rPr lang="en-US" sz="2200" dirty="0">
                <a:effectLst/>
                <a:latin typeface="Helvetica Neue"/>
                <a:ea typeface="Helvetica Neue"/>
                <a:cs typeface="Helvetica Neue"/>
                <a:sym typeface="Helvetica Neue"/>
              </a:rPr>
              <a:t> represent the eigenvalues of the time-independent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corresponding to the HOMOs of chromophore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 and j respectively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 </a:t>
            </a:r>
            <a:endParaRPr lang="en-US" dirty="0"/>
          </a:p>
          <a:p>
            <a:endParaRPr lang="en-US" dirty="0"/>
          </a:p>
        </p:txBody>
      </p:sp>
    </p:spTree>
    <p:extLst>
      <p:ext uri="{BB962C8B-B14F-4D97-AF65-F5344CB8AC3E}">
        <p14:creationId xmlns:p14="http://schemas.microsoft.com/office/powerpoint/2010/main" val="1298291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fused ring molecules are meant as a generic fused ring core and were chosen because they most closely match an ab </a:t>
            </a:r>
            <a:r>
              <a:rPr lang="en-US" sz="2200" dirty="0" err="1">
                <a:effectLst/>
                <a:latin typeface="Helvetica Neue"/>
                <a:ea typeface="Helvetica Neue"/>
                <a:cs typeface="Helvetica Neue"/>
                <a:sym typeface="Helvetica Neue"/>
              </a:rPr>
              <a:t>intio</a:t>
            </a:r>
            <a:r>
              <a:rPr lang="en-US" sz="2200" dirty="0">
                <a:effectLst/>
                <a:latin typeface="Helvetica Neue"/>
                <a:ea typeface="Helvetica Neue"/>
                <a:cs typeface="Helvetica Neue"/>
                <a:sym typeface="Helvetica Neue"/>
              </a:rPr>
              <a:t> study.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HOMO-LUMO gaps obtained using </a:t>
            </a:r>
            <a:r>
              <a:rPr lang="en-US" sz="2200" dirty="0" err="1">
                <a:effectLst/>
                <a:latin typeface="Helvetica Neue"/>
                <a:ea typeface="Helvetica Neue"/>
                <a:cs typeface="Helvetica Neue"/>
                <a:sym typeface="Helvetica Neue"/>
              </a:rPr>
              <a:t>MorphCT</a:t>
            </a:r>
            <a:r>
              <a:rPr lang="en-US" sz="2200" dirty="0">
                <a:effectLst/>
                <a:latin typeface="Helvetica Neue"/>
                <a:ea typeface="Helvetica Neue"/>
                <a:cs typeface="Helvetica Neue"/>
                <a:sym typeface="Helvetica Neue"/>
              </a:rPr>
              <a:t> for fused-ring molecules of </a:t>
            </a:r>
            <a:r>
              <a:rPr lang="en-US" sz="2200" dirty="0" err="1">
                <a:effectLst/>
                <a:latin typeface="Helvetica Neue"/>
                <a:ea typeface="Helvetica Neue"/>
                <a:cs typeface="Helvetica Neue"/>
                <a:sym typeface="Helvetica Neue"/>
              </a:rPr>
              <a:t>oligmer</a:t>
            </a:r>
            <a:r>
              <a:rPr lang="en-US" sz="2200" dirty="0">
                <a:effectLst/>
                <a:latin typeface="Helvetica Neue"/>
                <a:ea typeface="Helvetica Neue"/>
                <a:cs typeface="Helvetica Neue"/>
                <a:sym typeface="Helvetica Neue"/>
              </a:rPr>
              <a:t> length 4 − 8. </a:t>
            </a:r>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ab initio DFT (between 5.26eV and 4.92eV ).  </a:t>
            </a:r>
            <a:endParaRPr lang="en-US" dirty="0"/>
          </a:p>
          <a:p>
            <a:endParaRPr lang="en-US" dirty="0"/>
          </a:p>
          <a:p>
            <a:r>
              <a:rPr lang="en-US" dirty="0"/>
              <a:t>We found that that our methods overpredict the energy levels predicted by ab initio DFT by a factor of 2-3. This is expected for INDO methods. We also see the know trend of near linear decrease in </a:t>
            </a:r>
            <a:r>
              <a:rPr lang="en-US" dirty="0" err="1"/>
              <a:t>humo-lumo</a:t>
            </a:r>
            <a:r>
              <a:rPr lang="en-US" dirty="0"/>
              <a:t> gap is replicated by our implementation. </a:t>
            </a:r>
          </a:p>
          <a:p>
            <a:endParaRPr lang="en-US" dirty="0"/>
          </a:p>
          <a:p>
            <a:endParaRPr lang="en-US" dirty="0"/>
          </a:p>
          <a:p>
            <a:r>
              <a:rPr lang="en-US" dirty="0"/>
              <a:t>switch pictures around</a:t>
            </a:r>
          </a:p>
          <a:p>
            <a:endParaRPr lang="en-US" dirty="0"/>
          </a:p>
          <a:p>
            <a:r>
              <a:rPr lang="en-US" dirty="0"/>
              <a:t>title: validate core </a:t>
            </a:r>
            <a:r>
              <a:rPr lang="en-US" dirty="0" err="1"/>
              <a:t>gpa</a:t>
            </a:r>
            <a:r>
              <a:rPr lang="en-US" dirty="0"/>
              <a:t> trends</a:t>
            </a:r>
          </a:p>
          <a:p>
            <a:r>
              <a:rPr lang="en-US" dirty="0"/>
              <a:t>include the absolute values</a:t>
            </a:r>
          </a:p>
        </p:txBody>
      </p:sp>
    </p:spTree>
    <p:extLst>
      <p:ext uri="{BB962C8B-B14F-4D97-AF65-F5344CB8AC3E}">
        <p14:creationId xmlns:p14="http://schemas.microsoft.com/office/powerpoint/2010/main" val="206158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low transfer </a:t>
            </a:r>
            <a:r>
              <a:rPr lang="en-US" sz="2200" dirty="0" err="1">
                <a:effectLst/>
                <a:latin typeface="Helvetica Neue"/>
                <a:ea typeface="Helvetica Neue"/>
                <a:cs typeface="Helvetica Neue"/>
                <a:sym typeface="Helvetica Neue"/>
              </a:rPr>
              <a:t>intergal</a:t>
            </a:r>
            <a:r>
              <a:rPr lang="en-US" sz="2200" dirty="0">
                <a:effectLst/>
                <a:latin typeface="Helvetica Neue"/>
                <a:ea typeface="Helvetica Neue"/>
                <a:cs typeface="Helvetica Neue"/>
                <a:sym typeface="Helvetica Neue"/>
              </a:rPr>
              <a:t> low electronic coupling.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give normal bonded and </a:t>
            </a:r>
            <a:r>
              <a:rPr lang="en-US" sz="2200" dirty="0" err="1">
                <a:effectLst/>
                <a:latin typeface="Helvetica Neue"/>
                <a:ea typeface="Helvetica Neue"/>
                <a:cs typeface="Helvetica Neue"/>
                <a:sym typeface="Helvetica Neue"/>
              </a:rPr>
              <a:t>nonbended</a:t>
            </a:r>
            <a:r>
              <a:rPr lang="en-US" sz="2200" dirty="0">
                <a:effectLst/>
                <a:latin typeface="Helvetica Neue"/>
                <a:ea typeface="Helvetica Neue"/>
                <a:cs typeface="Helvetica Neue"/>
                <a:sym typeface="Helvetica Neue"/>
              </a:rPr>
              <a:t> numbers to say we are in there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Individual dots correspond to 5680 distinct combinations of rotations and translations of the upper thiophene. Dots are colored based on the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between thiophenes for the given x-axis rotation, z-axis rotation, and center to center distance from the reference thiophene.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LEFT: The orientation (x-axis rotation ∼0.14, z-axis rotation ∼−0.14, center-to-center ∼3.2) with the </a:t>
            </a:r>
            <a:r>
              <a:rPr lang="en-US" sz="2200" dirty="0" err="1">
                <a:effectLst/>
                <a:latin typeface="Helvetica Neue"/>
                <a:ea typeface="Helvetica Neue"/>
                <a:cs typeface="Helvetica Neue"/>
                <a:sym typeface="Helvetica Neue"/>
              </a:rPr>
              <a:t>hightest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RIGHT: The orientation (x-axis rotation ∼ − 0.14, z-axis rotation ∼ − 1.5, center-to-center ∼5) with the lowest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calculations match closely those calculated using more rigorous ab initio DFT methods[? ], where realistic distances between thiophene rings in lamellar P3HT crystals between 0.38nm and 0.4nm gives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values between 0.07eV and 0.1eV </a:t>
            </a:r>
            <a:endParaRPr lang="en-US" dirty="0"/>
          </a:p>
          <a:p>
            <a:endParaRPr lang="en-US" dirty="0"/>
          </a:p>
          <a:p>
            <a:r>
              <a:rPr lang="en-US" sz="2200" dirty="0">
                <a:effectLst/>
                <a:latin typeface="Helvetica Neue"/>
                <a:ea typeface="Helvetica Neue"/>
                <a:cs typeface="Helvetica Neue"/>
                <a:sym typeface="Helvetica Neue"/>
              </a:rPr>
              <a:t>A reference thiophene was placed at the origin in the </a:t>
            </a:r>
            <a:r>
              <a:rPr lang="en-US" sz="2200" dirty="0" err="1">
                <a:effectLst/>
                <a:latin typeface="Helvetica Neue"/>
                <a:ea typeface="Helvetica Neue"/>
                <a:cs typeface="Helvetica Neue"/>
                <a:sym typeface="Helvetica Neue"/>
              </a:rPr>
              <a:t>xy</a:t>
            </a:r>
            <a:r>
              <a:rPr lang="en-US" sz="2200" dirty="0">
                <a:effectLst/>
                <a:latin typeface="Helvetica Neue"/>
                <a:ea typeface="Helvetica Neue"/>
                <a:cs typeface="Helvetica Neue"/>
                <a:sym typeface="Helvetica Neue"/>
              </a:rPr>
              <a:t>-plane with the y-axis </a:t>
            </a:r>
            <a:endParaRPr lang="en-US" dirty="0"/>
          </a:p>
          <a:p>
            <a:r>
              <a:rPr lang="en-US" sz="2200" dirty="0">
                <a:effectLst/>
                <a:latin typeface="Helvetica Neue"/>
                <a:ea typeface="Helvetica Neue"/>
                <a:cs typeface="Helvetica Neue"/>
                <a:sym typeface="Helvetica Neue"/>
              </a:rPr>
              <a:t>running through the sulfur atom as shown in Figure 2.6(a). For the second thiophene, </a:t>
            </a:r>
            <a:endParaRPr lang="en-US" dirty="0"/>
          </a:p>
          <a:p>
            <a:r>
              <a:rPr lang="en-US" sz="2200" dirty="0">
                <a:effectLst/>
                <a:latin typeface="Helvetica Neue"/>
                <a:ea typeface="Helvetica Neue"/>
                <a:cs typeface="Helvetica Neue"/>
                <a:sym typeface="Helvetica Neue"/>
              </a:rPr>
              <a:t>two sets of 12 rotations about the x-axis and z-axis (with − </a:t>
            </a:r>
            <a:r>
              <a:rPr lang="el-GR" sz="2200" dirty="0">
                <a:effectLst/>
                <a:latin typeface="Helvetica Neue"/>
                <a:ea typeface="Helvetica Neue"/>
                <a:cs typeface="Helvetica Neue"/>
                <a:sym typeface="Helvetica Neue"/>
              </a:rPr>
              <a:t>π &lt; θ &lt; π ) </a:t>
            </a:r>
            <a:r>
              <a:rPr lang="en-US" sz="2200" dirty="0">
                <a:effectLst/>
                <a:latin typeface="Helvetica Neue"/>
                <a:ea typeface="Helvetica Neue"/>
                <a:cs typeface="Helvetica Neue"/>
                <a:sym typeface="Helvetica Neue"/>
              </a:rPr>
              <a:t>and two sets </a:t>
            </a:r>
            <a:endParaRPr lang="en-US" dirty="0"/>
          </a:p>
          <a:p>
            <a:r>
              <a:rPr lang="en-US" sz="2200" dirty="0">
                <a:effectLst/>
                <a:latin typeface="Helvetica Neue"/>
                <a:ea typeface="Helvetica Neue"/>
                <a:cs typeface="Helvetica Neue"/>
                <a:sym typeface="Helvetica Neue"/>
              </a:rPr>
              <a:t>of 12 translations between 0nm and 0.5nm along the x-axis and z-axis were defined. The Cartesian product of these sets define a space of 124 = 20736 orientations for second thiophene. </a:t>
            </a:r>
            <a:endParaRPr lang="en-US" dirty="0"/>
          </a:p>
          <a:p>
            <a:r>
              <a:rPr lang="en-US" sz="2200" dirty="0">
                <a:effectLst/>
                <a:latin typeface="Helvetica Neue"/>
                <a:ea typeface="Helvetica Neue"/>
                <a:cs typeface="Helvetica Neue"/>
                <a:sym typeface="Helvetica Neue"/>
              </a:rPr>
              <a:t>Orientations resulting in atoms that were less than 0.3nm were removed from the data set as distances shorter than this are considered unphysical. </a:t>
            </a:r>
            <a:endParaRPr lang="en-US" dirty="0"/>
          </a:p>
          <a:p>
            <a:endParaRPr lang="en-US" dirty="0"/>
          </a:p>
        </p:txBody>
      </p:sp>
    </p:spTree>
    <p:extLst>
      <p:ext uri="{BB962C8B-B14F-4D97-AF65-F5344CB8AC3E}">
        <p14:creationId xmlns:p14="http://schemas.microsoft.com/office/powerpoint/2010/main" val="4294059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10^-1 approaching band like transport speeds. </a:t>
            </a:r>
          </a:p>
          <a:p>
            <a:endParaRPr lang="en-US" dirty="0"/>
          </a:p>
          <a:p>
            <a:r>
              <a:rPr lang="en-US" dirty="0"/>
              <a:t>Need to do further validation to see how the trend matches with polydisperse morphology. </a:t>
            </a:r>
          </a:p>
          <a:p>
            <a:endParaRPr lang="en-US" dirty="0"/>
          </a:p>
          <a:p>
            <a:r>
              <a:rPr lang="en-US" dirty="0"/>
              <a:t>After validating that the new software stack and current workflow works at 3 levels of resolution.</a:t>
            </a:r>
          </a:p>
          <a:p>
            <a:endParaRPr lang="en-US" dirty="0"/>
          </a:p>
          <a:p>
            <a:r>
              <a:rPr lang="en-US" dirty="0"/>
              <a:t>Title: p3ht </a:t>
            </a:r>
            <a:r>
              <a:rPr lang="en-US" dirty="0" err="1"/>
              <a:t>mobilites</a:t>
            </a:r>
            <a:r>
              <a:rPr lang="en-US" dirty="0"/>
              <a:t> make sense</a:t>
            </a:r>
          </a:p>
          <a:p>
            <a:endParaRPr lang="en-US" dirty="0"/>
          </a:p>
          <a:p>
            <a:r>
              <a:rPr lang="en-US" dirty="0"/>
              <a:t>say: 1 the </a:t>
            </a:r>
            <a:r>
              <a:rPr lang="en-US" dirty="0" err="1"/>
              <a:t>crystallung</a:t>
            </a:r>
            <a:r>
              <a:rPr lang="en-US" dirty="0"/>
              <a:t> mobilities are </a:t>
            </a:r>
            <a:r>
              <a:rPr lang="en-US" dirty="0" err="1"/>
              <a:t>highter</a:t>
            </a:r>
            <a:r>
              <a:rPr lang="en-US" dirty="0"/>
              <a:t> than amorphous in both works. 2. the semi crystalline are the lowest with both and </a:t>
            </a:r>
            <a:r>
              <a:rPr lang="en-US" dirty="0" err="1"/>
              <a:t>thats</a:t>
            </a:r>
            <a:r>
              <a:rPr lang="en-US" dirty="0"/>
              <a:t> </a:t>
            </a:r>
            <a:r>
              <a:rPr lang="en-US" dirty="0" err="1"/>
              <a:t>expexted</a:t>
            </a:r>
            <a:r>
              <a:rPr lang="en-US" dirty="0"/>
              <a:t> because have disconnected </a:t>
            </a:r>
            <a:r>
              <a:rPr lang="en-US" dirty="0" err="1"/>
              <a:t>crystalls</a:t>
            </a:r>
            <a:r>
              <a:rPr lang="en-US" dirty="0"/>
              <a:t> and lowers mobility. some </a:t>
            </a:r>
            <a:r>
              <a:rPr lang="en-US" dirty="0" err="1"/>
              <a:t>differnces</a:t>
            </a:r>
            <a:r>
              <a:rPr lang="en-US" dirty="0"/>
              <a:t> our amorphous stuff is lower than </a:t>
            </a:r>
            <a:r>
              <a:rPr lang="en-US" dirty="0" err="1"/>
              <a:t>thiose</a:t>
            </a:r>
            <a:r>
              <a:rPr lang="en-US" dirty="0"/>
              <a:t> from evan. more work to be done to figure out which ones more right. but we doo know that we are </a:t>
            </a:r>
            <a:r>
              <a:rPr lang="en-US" dirty="0" err="1"/>
              <a:t>captureing</a:t>
            </a:r>
            <a:r>
              <a:rPr lang="en-US" dirty="0"/>
              <a:t> the morphology in our </a:t>
            </a:r>
            <a:r>
              <a:rPr lang="en-US" dirty="0" err="1"/>
              <a:t>mibiility</a:t>
            </a:r>
            <a:r>
              <a:rPr lang="en-US" dirty="0"/>
              <a:t> predictions. And having this pipeline ironed out will help us dig into this. </a:t>
            </a:r>
          </a:p>
          <a:p>
            <a:endParaRPr lang="en-US" dirty="0"/>
          </a:p>
          <a:p>
            <a:r>
              <a:rPr lang="en-US" dirty="0"/>
              <a:t>backup slide list of differences to say the </a:t>
            </a:r>
            <a:r>
              <a:rPr lang="en-US" dirty="0" err="1"/>
              <a:t>differneces</a:t>
            </a:r>
            <a:r>
              <a:rPr lang="en-US" dirty="0"/>
              <a:t> for </a:t>
            </a:r>
            <a:r>
              <a:rPr lang="en-US" dirty="0" err="1"/>
              <a:t>repriducable</a:t>
            </a:r>
            <a:r>
              <a:rPr lang="en-US" dirty="0"/>
              <a:t>. </a:t>
            </a:r>
          </a:p>
        </p:txBody>
      </p:sp>
    </p:spTree>
    <p:extLst>
      <p:ext uri="{BB962C8B-B14F-4D97-AF65-F5344CB8AC3E}">
        <p14:creationId xmlns:p14="http://schemas.microsoft.com/office/powerpoint/2010/main" val="59756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title </a:t>
            </a:r>
            <a:r>
              <a:rPr lang="en-US" dirty="0" err="1"/>
              <a:t>takaway</a:t>
            </a:r>
            <a:r>
              <a:rPr lang="en-US" dirty="0"/>
              <a:t>: title on left. </a:t>
            </a:r>
          </a:p>
          <a:p>
            <a:r>
              <a:rPr lang="en-US" dirty="0"/>
              <a:t>"mobility </a:t>
            </a:r>
            <a:r>
              <a:rPr lang="en-US" dirty="0" err="1"/>
              <a:t>Sensitiyve</a:t>
            </a:r>
            <a:r>
              <a:rPr lang="en-US" dirty="0"/>
              <a:t> to reorganization energy" on left</a:t>
            </a:r>
          </a:p>
          <a:p>
            <a:r>
              <a:rPr lang="en-US" dirty="0"/>
              <a:t>progress needed to calculate lambda from scratch and as it mat differ from molecule to molecule. </a:t>
            </a:r>
          </a:p>
          <a:p>
            <a:endParaRPr lang="en-US" dirty="0"/>
          </a:p>
        </p:txBody>
      </p:sp>
    </p:spTree>
    <p:extLst>
      <p:ext uri="{BB962C8B-B14F-4D97-AF65-F5344CB8AC3E}">
        <p14:creationId xmlns:p14="http://schemas.microsoft.com/office/powerpoint/2010/main" val="141174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stuff as last side for lay out</a:t>
            </a:r>
          </a:p>
          <a:p>
            <a:r>
              <a:rPr lang="en-US" dirty="0" err="1"/>
              <a:t>temperure</a:t>
            </a:r>
            <a:r>
              <a:rPr lang="en-US" dirty="0"/>
              <a:t> lowering barrier activation </a:t>
            </a:r>
            <a:r>
              <a:rPr lang="en-US" dirty="0" err="1"/>
              <a:t>energyer</a:t>
            </a:r>
            <a:r>
              <a:rPr lang="en-US" dirty="0"/>
              <a:t> </a:t>
            </a:r>
          </a:p>
          <a:p>
            <a:r>
              <a:rPr lang="en-US" dirty="0"/>
              <a:t>mention 8X temp only increase </a:t>
            </a:r>
            <a:r>
              <a:rPr lang="en-US" dirty="0" err="1"/>
              <a:t>mobiliity</a:t>
            </a:r>
            <a:r>
              <a:rPr lang="en-US" dirty="0"/>
              <a:t> by 6 vs orders </a:t>
            </a:r>
            <a:r>
              <a:rPr lang="en-US" dirty="0" err="1"/>
              <a:t>magnitiude</a:t>
            </a:r>
            <a:r>
              <a:rPr lang="en-US" dirty="0"/>
              <a:t> for la</a:t>
            </a:r>
          </a:p>
          <a:p>
            <a:r>
              <a:rPr lang="en-US" dirty="0" err="1"/>
              <a:t>neglidgligble</a:t>
            </a:r>
            <a:r>
              <a:rPr lang="en-US" dirty="0"/>
              <a:t> compared to lambda</a:t>
            </a:r>
          </a:p>
        </p:txBody>
      </p:sp>
    </p:spTree>
    <p:extLst>
      <p:ext uri="{BB962C8B-B14F-4D97-AF65-F5344CB8AC3E}">
        <p14:creationId xmlns:p14="http://schemas.microsoft.com/office/powerpoint/2010/main" val="1753877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takeway</a:t>
            </a:r>
            <a:r>
              <a:rPr lang="en-US" dirty="0"/>
              <a:t>: life times in this range are good enough. </a:t>
            </a:r>
          </a:p>
          <a:p>
            <a:endParaRPr lang="en-US" dirty="0"/>
          </a:p>
          <a:p>
            <a:endParaRPr lang="en-US" dirty="0"/>
          </a:p>
          <a:p>
            <a:r>
              <a:rPr lang="en-US" dirty="0"/>
              <a:t>Unlike what we saw with the reorganization energy </a:t>
            </a:r>
          </a:p>
          <a:p>
            <a:endParaRPr lang="en-US" dirty="0"/>
          </a:p>
          <a:p>
            <a:endParaRPr lang="en-US" dirty="0"/>
          </a:p>
          <a:p>
            <a:endParaRPr lang="en-US" dirty="0"/>
          </a:p>
          <a:p>
            <a:r>
              <a:rPr lang="en-US" dirty="0"/>
              <a:t>with the drastically different first lifetimes we don’t even get a 2X change in mobility value. </a:t>
            </a:r>
          </a:p>
          <a:p>
            <a:endParaRPr lang="en-US" dirty="0"/>
          </a:p>
          <a:p>
            <a:r>
              <a:rPr lang="en-US" dirty="0"/>
              <a:t>Another parameter that we experimented with was D-cut or neighbor cutoff distance. </a:t>
            </a:r>
          </a:p>
        </p:txBody>
      </p:sp>
    </p:spTree>
    <p:extLst>
      <p:ext uri="{BB962C8B-B14F-4D97-AF65-F5344CB8AC3E}">
        <p14:creationId xmlns:p14="http://schemas.microsoft.com/office/powerpoint/2010/main" val="2641432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are you saying that if we only consider </a:t>
            </a:r>
            <a:r>
              <a:rPr lang="en-US" dirty="0" err="1"/>
              <a:t>voronoi</a:t>
            </a:r>
            <a:r>
              <a:rPr lang="en-US" dirty="0"/>
              <a:t> how many neighbors. </a:t>
            </a:r>
          </a:p>
          <a:p>
            <a:endParaRPr lang="en-US" dirty="0"/>
          </a:p>
          <a:p>
            <a:r>
              <a:rPr lang="en-US" dirty="0"/>
              <a:t>for the plot: truncating </a:t>
            </a:r>
            <a:r>
              <a:rPr lang="en-US" dirty="0" err="1"/>
              <a:t>voronoi</a:t>
            </a:r>
            <a:r>
              <a:rPr lang="en-US" dirty="0"/>
              <a:t> neighbors of long distances can only make things worse </a:t>
            </a:r>
            <a:r>
              <a:rPr lang="en-US" dirty="0" err="1"/>
              <a:t>dont</a:t>
            </a:r>
            <a:r>
              <a:rPr lang="en-US" dirty="0"/>
              <a:t> throw any </a:t>
            </a:r>
            <a:r>
              <a:rPr lang="en-US" dirty="0" err="1"/>
              <a:t>voronoi</a:t>
            </a:r>
            <a:r>
              <a:rPr lang="en-US" dirty="0"/>
              <a:t> </a:t>
            </a:r>
            <a:r>
              <a:rPr lang="en-US" dirty="0" err="1"/>
              <a:t>neihgbors</a:t>
            </a:r>
            <a:r>
              <a:rPr lang="en-US" dirty="0"/>
              <a:t> away.</a:t>
            </a:r>
          </a:p>
          <a:p>
            <a:endParaRPr lang="en-US" dirty="0"/>
          </a:p>
          <a:p>
            <a:r>
              <a:rPr lang="en-US" dirty="0"/>
              <a:t>Takeaway: Voronoi </a:t>
            </a:r>
            <a:r>
              <a:rPr lang="en-US" dirty="0" err="1"/>
              <a:t>neigbors</a:t>
            </a:r>
            <a:r>
              <a:rPr lang="en-US" dirty="0"/>
              <a:t> efficient choice </a:t>
            </a:r>
          </a:p>
        </p:txBody>
      </p:sp>
    </p:spTree>
    <p:extLst>
      <p:ext uri="{BB962C8B-B14F-4D97-AF65-F5344CB8AC3E}">
        <p14:creationId xmlns:p14="http://schemas.microsoft.com/office/powerpoint/2010/main" val="32680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In this talk I am going to discuss a subclass of organic semiconductors, Organic Photovoltaic (OPV) materials, and their use in the active layer of Organic Solar Cell (OSC) devices. </a:t>
            </a: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To begin,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I have done on our software package for simulating charge transport. </a:t>
            </a:r>
          </a:p>
          <a:p>
            <a:endParaRPr lang="en-US" dirty="0"/>
          </a:p>
        </p:txBody>
      </p:sp>
    </p:spTree>
    <p:extLst>
      <p:ext uri="{BB962C8B-B14F-4D97-AF65-F5344CB8AC3E}">
        <p14:creationId xmlns:p14="http://schemas.microsoft.com/office/powerpoint/2010/main" val="760090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reported experimental electron mobility of ITIC varies depending on how it was processed and how it was measured. Time-of-flight electron mobilities on the order of 10−4 [? ] and field effect mobilities on the order of 10−2 [? ] have been reported. Another computational study, that also used Marcus hopping and </a:t>
            </a:r>
            <a:r>
              <a:rPr lang="en-US" sz="2200" dirty="0" err="1">
                <a:effectLst/>
                <a:latin typeface="Helvetica Neue"/>
                <a:ea typeface="Helvetica Neue"/>
                <a:cs typeface="Helvetica Neue"/>
                <a:sym typeface="Helvetica Neue"/>
              </a:rPr>
              <a:t>kMC</a:t>
            </a:r>
            <a:r>
              <a:rPr lang="en-US" sz="2200" dirty="0">
                <a:effectLst/>
                <a:latin typeface="Helvetica Neue"/>
                <a:ea typeface="Helvetica Neue"/>
                <a:cs typeface="Helvetica Neue"/>
                <a:sym typeface="Helvetica Neue"/>
              </a:rPr>
              <a:t>, found an electron mobility of 7 · 10−4 [? ] in a pure ITIC crystal. </a:t>
            </a:r>
            <a:endParaRPr lang="en-US" dirty="0"/>
          </a:p>
          <a:p>
            <a:endParaRPr lang="en-US" dirty="0"/>
          </a:p>
          <a:p>
            <a:r>
              <a:rPr lang="en-US" dirty="0"/>
              <a:t>remind people that we are (</a:t>
            </a:r>
            <a:r>
              <a:rPr lang="en-US" dirty="0" err="1"/>
              <a:t>moaybe</a:t>
            </a:r>
            <a:r>
              <a:rPr lang="en-US" dirty="0"/>
              <a:t> bring back the pipeline picture. ) what are the differences in predictions from the </a:t>
            </a:r>
            <a:r>
              <a:rPr lang="en-US" dirty="0" err="1"/>
              <a:t>differenc</a:t>
            </a:r>
            <a:r>
              <a:rPr lang="en-US" dirty="0"/>
              <a:t> t chromophores </a:t>
            </a:r>
          </a:p>
          <a:p>
            <a:endParaRPr lang="en-US" dirty="0"/>
          </a:p>
        </p:txBody>
      </p:sp>
    </p:spTree>
    <p:extLst>
      <p:ext uri="{BB962C8B-B14F-4D97-AF65-F5344CB8AC3E}">
        <p14:creationId xmlns:p14="http://schemas.microsoft.com/office/powerpoint/2010/main" val="34506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4391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7555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39481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72322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simple model for OSCs is that they are OLEDs working in reverse, absorbing photons and generating current rather than converting current into light.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see yellow acceptor material suspended in a matrix of donor material in blue.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photon (green arrow) interacts with the material, exciting an electron and creating a quasiparticle referred to as an exciton.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diffuses about until it intersects the interface between donor and acceptor material domains.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is coerced apart by the energy offset between donor and acceptor molecules.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now unbound, hole and the electron are free to diffuse about until they reach their respective electrodes where they can be extracted.</a:t>
            </a:r>
            <a:endParaRPr lang="en-US" dirty="0"/>
          </a:p>
          <a:p>
            <a:endParaRPr lang="en-US" dirty="0"/>
          </a:p>
          <a:p>
            <a:endParaRPr lang="en-US" dirty="0"/>
          </a:p>
          <a:p>
            <a:r>
              <a:rPr lang="en-US" dirty="0"/>
              <a:t>We are going talk about how we can simulate stage 4. That is electron diffusion in acceptor material and holes diffusion in donor material. </a:t>
            </a:r>
          </a:p>
        </p:txBody>
      </p:sp>
    </p:spTree>
    <p:extLst>
      <p:ext uri="{BB962C8B-B14F-4D97-AF65-F5344CB8AC3E}">
        <p14:creationId xmlns:p14="http://schemas.microsoft.com/office/powerpoint/2010/main" val="222170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P3HT is used a hole transporter and is termed  a donor. Donors are are </a:t>
            </a:r>
            <a:r>
              <a:rPr lang="en-US" dirty="0" err="1"/>
              <a:t>analgous</a:t>
            </a:r>
            <a:r>
              <a:rPr lang="en-US" dirty="0"/>
              <a:t> to p-type inorganic semi conductors.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P3HT is a polymeric material that can self-assemble into a wide spectrum of crystallinities depending on how it is processed. Polythiophenes in general have been well investigated since as early as 1883 when they were first characterized [? ]. P3HT became a commonly used donor when it was synthesized to have this head-to-tail arrangement that can result in the side chains interlocking and forming lamellar microstructures that can act as highways of charge transport. </a:t>
            </a:r>
            <a:endParaRPr lang="en-US" dirty="0"/>
          </a:p>
          <a:p>
            <a:endParaRPr lang="en-US" dirty="0"/>
          </a:p>
          <a:p>
            <a:endParaRPr lang="en-US" dirty="0"/>
          </a:p>
          <a:p>
            <a:endParaRPr lang="en-US" dirty="0"/>
          </a:p>
          <a:p>
            <a:endParaRPr lang="en-US" dirty="0"/>
          </a:p>
          <a:p>
            <a:r>
              <a:rPr lang="en-US" dirty="0"/>
              <a:t>The acceptor that we are going to simulate if ITIC. </a:t>
            </a:r>
          </a:p>
        </p:txBody>
      </p:sp>
    </p:spTree>
    <p:extLst>
      <p:ext uri="{BB962C8B-B14F-4D97-AF65-F5344CB8AC3E}">
        <p14:creationId xmlns:p14="http://schemas.microsoft.com/office/powerpoint/2010/main" val="236188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ITIC is not a polymer. It is composed of these macromolecules. This construction, where we have distinct side chain moieties, fused ring core moieties and end group </a:t>
            </a:r>
            <a:r>
              <a:rPr lang="en-US" dirty="0" err="1"/>
              <a:t>moitied</a:t>
            </a:r>
            <a:r>
              <a:rPr lang="en-US" dirty="0"/>
              <a:t>. This modularity always for more plug and play engineering that resulted in device </a:t>
            </a:r>
            <a:r>
              <a:rPr lang="en-US" dirty="0" err="1"/>
              <a:t>effeciencies</a:t>
            </a:r>
            <a:r>
              <a:rPr lang="en-US" dirty="0"/>
              <a:t> inflating from 4% to 17%. </a:t>
            </a:r>
          </a:p>
          <a:p>
            <a:endParaRPr lang="en-US" dirty="0"/>
          </a:p>
          <a:p>
            <a:r>
              <a:rPr lang="en-US" dirty="0"/>
              <a:t>So we have these two materials. What does it take to simulate them. </a:t>
            </a:r>
          </a:p>
        </p:txBody>
      </p:sp>
    </p:spTree>
    <p:extLst>
      <p:ext uri="{BB962C8B-B14F-4D97-AF65-F5344CB8AC3E}">
        <p14:creationId xmlns:p14="http://schemas.microsoft.com/office/powerpoint/2010/main" val="67554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This pipeline was proposed and described in more detail in </a:t>
            </a:r>
            <a:r>
              <a:rPr lang="en-US" dirty="0" err="1"/>
              <a:t>matty</a:t>
            </a:r>
            <a:r>
              <a:rPr lang="en-US" dirty="0"/>
              <a:t> </a:t>
            </a:r>
            <a:r>
              <a:rPr lang="en-US" dirty="0" err="1"/>
              <a:t>jjones</a:t>
            </a:r>
            <a:r>
              <a:rPr lang="en-US" dirty="0"/>
              <a:t> thesis who was member of our lab.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endParaRPr lang="en-US" dirty="0"/>
          </a:p>
          <a:p>
            <a:r>
              <a:rPr lang="en-US" dirty="0"/>
              <a:t>With that, molecular dynamics simulations involve chucking some molecules in a box together, pushing them in random directions, and evolving the system forward in time at </a:t>
            </a:r>
            <a:r>
              <a:rPr lang="en-US" dirty="0" err="1"/>
              <a:t>descrete</a:t>
            </a:r>
            <a:r>
              <a:rPr lang="en-US" dirty="0"/>
              <a:t>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endParaRPr lang="en-US" dirty="0"/>
          </a:p>
          <a:p>
            <a:r>
              <a:rPr lang="en-US" dirty="0"/>
              <a:t>start abstractly with the center column (</a:t>
            </a:r>
            <a:r>
              <a:rPr lang="en-US" dirty="0" err="1"/>
              <a:t>thats</a:t>
            </a:r>
            <a:r>
              <a:rPr lang="en-US" dirty="0"/>
              <a:t> 7 things). crop out and bring in the stuff that </a:t>
            </a:r>
            <a:r>
              <a:rPr lang="en-US" dirty="0" err="1"/>
              <a:t>matteres</a:t>
            </a:r>
            <a:r>
              <a:rPr lang="en-US" dirty="0"/>
              <a:t> with animations. </a:t>
            </a:r>
          </a:p>
        </p:txBody>
      </p:sp>
    </p:spTree>
    <p:extLst>
      <p:ext uri="{BB962C8B-B14F-4D97-AF65-F5344CB8AC3E}">
        <p14:creationId xmlns:p14="http://schemas.microsoft.com/office/powerpoint/2010/main" val="24508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r>
              <a:rPr lang="en-US" dirty="0"/>
              <a:t>With that, molecular dynamics simulations involve chucking some molecules in a box together, pushing them in random directions, and evolving the system forward in time at discrete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r>
              <a:rPr lang="en-US" dirty="0"/>
              <a:t>Before we talk about the </a:t>
            </a:r>
            <a:r>
              <a:rPr lang="en-US" dirty="0" err="1"/>
              <a:t>devepment</a:t>
            </a:r>
            <a:r>
              <a:rPr lang="en-US" dirty="0"/>
              <a:t> that I have done on </a:t>
            </a:r>
            <a:r>
              <a:rPr lang="en-US" dirty="0" err="1"/>
              <a:t>morphCT</a:t>
            </a:r>
            <a:r>
              <a:rPr lang="en-US" dirty="0"/>
              <a:t> we need to take a quick detour into the theory the underlies </a:t>
            </a:r>
            <a:r>
              <a:rPr lang="en-US" dirty="0" err="1"/>
              <a:t>morphCT</a:t>
            </a:r>
            <a:r>
              <a:rPr lang="en-US" dirty="0"/>
              <a:t> in a little more detail.  To run a kinetic monte </a:t>
            </a:r>
            <a:r>
              <a:rPr lang="en-US" dirty="0" err="1"/>
              <a:t>carlo</a:t>
            </a:r>
            <a:r>
              <a:rPr lang="en-US" dirty="0"/>
              <a:t> simulation we need the rate of all possible events in the system. In out case, the events are hops to new chromophore. </a:t>
            </a:r>
          </a:p>
        </p:txBody>
      </p:sp>
    </p:spTree>
    <p:extLst>
      <p:ext uri="{BB962C8B-B14F-4D97-AF65-F5344CB8AC3E}">
        <p14:creationId xmlns:p14="http://schemas.microsoft.com/office/powerpoint/2010/main" val="74549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movement of a free charge through a morphology can be modeled as a series of Marcus nonadiabatic electron transfer reactions, or ‘hops’ between relatively weakly interacting chromophores in the system.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With electron transfer taking place much much faster than change in nuclear coordinates (</a:t>
            </a:r>
            <a:r>
              <a:rPr lang="en-US" sz="2200" dirty="0" err="1">
                <a:effectLst/>
                <a:latin typeface="Helvetica Neue"/>
                <a:ea typeface="Helvetica Neue"/>
                <a:cs typeface="Helvetica Neue"/>
                <a:sym typeface="Helvetica Neue"/>
              </a:rPr>
              <a:t>franck-condon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princilple</a:t>
            </a:r>
            <a:r>
              <a:rPr lang="en-US" sz="2200" dirty="0">
                <a:effectLst/>
                <a:latin typeface="Helvetica Neue"/>
                <a:ea typeface="Helvetica Neue"/>
                <a:cs typeface="Helvetica Neue"/>
                <a:sym typeface="Helvetica Neue"/>
              </a:rPr>
              <a:t>) , we can model a hop as a thermally activated processes with the intersection occurring at the intersection of the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Boltzmann’s constant, kB, and Planck’s constant, h ̄. The parameters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r>
              <a:rPr lang="el-GR" sz="2200" dirty="0">
                <a:effectLst/>
                <a:latin typeface="Helvetica Neue"/>
                <a:ea typeface="Helvetica Neue"/>
                <a:cs typeface="Helvetica Neue"/>
                <a:sym typeface="Helvetica Neue"/>
              </a:rPr>
              <a:t>λ</a:t>
            </a:r>
            <a:r>
              <a:rPr lang="en-US" sz="2200" dirty="0" err="1">
                <a:effectLst/>
                <a:latin typeface="Helvetica Neue"/>
                <a:ea typeface="Helvetica Neue"/>
                <a:cs typeface="Helvetica Neue"/>
                <a:sym typeface="Helvetica Neue"/>
              </a:rPr>
              <a:t>ij</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Eij</a:t>
            </a:r>
            <a:r>
              <a:rPr lang="en-US" sz="2200" dirty="0">
                <a:effectLst/>
                <a:latin typeface="Helvetica Neue"/>
                <a:ea typeface="Helvetica Neue"/>
                <a:cs typeface="Helvetica Neue"/>
                <a:sym typeface="Helvetica Neue"/>
              </a:rPr>
              <a:t>, T represent the electronic overlap, the reorganization energy, the free energy </a:t>
            </a:r>
            <a:endParaRPr lang="en-US" dirty="0"/>
          </a:p>
          <a:p>
            <a:r>
              <a:rPr lang="en-US" sz="2200" dirty="0">
                <a:effectLst/>
                <a:latin typeface="Helvetica Neue"/>
                <a:ea typeface="Helvetica Neue"/>
                <a:cs typeface="Helvetica Neue"/>
                <a:sym typeface="Helvetica Neue"/>
              </a:rPr>
              <a:t>16  difference between chromophores, and temperature.</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From this description of all possible hops in the system we can use a kinetic monte </a:t>
            </a:r>
            <a:r>
              <a:rPr lang="en-US" dirty="0" err="1"/>
              <a:t>carlo</a:t>
            </a:r>
            <a:r>
              <a:rPr lang="en-US" dirty="0"/>
              <a:t> algorithm to arrive at a charge mobility calculation.</a:t>
            </a:r>
          </a:p>
          <a:p>
            <a:endParaRPr lang="en-US" dirty="0"/>
          </a:p>
          <a:p>
            <a:endParaRPr lang="en-US" dirty="0"/>
          </a:p>
          <a:p>
            <a:r>
              <a:rPr lang="en-US" dirty="0" err="1"/>
              <a:t>desiGN</a:t>
            </a:r>
            <a:r>
              <a:rPr lang="en-US" dirty="0"/>
              <a:t>: 1. too big of a sentence. shoot for max 8 words. maybe: chromophore energy level give hop rates. picture of chromo </a:t>
            </a:r>
            <a:r>
              <a:rPr lang="en-US" dirty="0" err="1"/>
              <a:t>i</a:t>
            </a:r>
            <a:r>
              <a:rPr lang="en-US" dirty="0"/>
              <a:t> and chromo j.  </a:t>
            </a:r>
          </a:p>
        </p:txBody>
      </p:sp>
    </p:spTree>
    <p:extLst>
      <p:ext uri="{BB962C8B-B14F-4D97-AF65-F5344CB8AC3E}">
        <p14:creationId xmlns:p14="http://schemas.microsoft.com/office/powerpoint/2010/main" val="35263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 this can model an individual charge carriers movement through a morphology, but how do we aggregate this information statistically to arrive at a charge mobility prediction?</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1. choose </a:t>
            </a:r>
            <a:r>
              <a:rPr lang="en-US" dirty="0" err="1"/>
              <a:t>randonm</a:t>
            </a:r>
            <a:r>
              <a:rPr lang="en-US" dirty="0"/>
              <a:t> chromo.</a:t>
            </a:r>
          </a:p>
          <a:p>
            <a:pPr marL="0" marR="0" lvl="0" indent="0" defTabSz="457200" eaLnBrk="1" fontAlgn="auto" latinLnBrk="0" hangingPunct="1">
              <a:lnSpc>
                <a:spcPct val="117999"/>
              </a:lnSpc>
              <a:spcBef>
                <a:spcPts val="0"/>
              </a:spcBef>
              <a:spcAft>
                <a:spcPts val="0"/>
              </a:spcAft>
              <a:buClrTx/>
              <a:buSzTx/>
              <a:buFontTx/>
              <a:buNone/>
              <a:tabLst/>
              <a:defRPr/>
            </a:pPr>
            <a:r>
              <a:rPr lang="en-US" dirty="0"/>
              <a:t>2. identify neighbors</a:t>
            </a:r>
          </a:p>
          <a:p>
            <a:pPr marL="0" marR="0" lvl="0" indent="0" defTabSz="457200" eaLnBrk="1" fontAlgn="auto" latinLnBrk="0" hangingPunct="1">
              <a:lnSpc>
                <a:spcPct val="117999"/>
              </a:lnSpc>
              <a:spcBef>
                <a:spcPts val="0"/>
              </a:spcBef>
              <a:spcAft>
                <a:spcPts val="0"/>
              </a:spcAft>
              <a:buClrTx/>
              <a:buSzTx/>
              <a:buFontTx/>
              <a:buNone/>
              <a:tabLst/>
              <a:defRPr/>
            </a:pPr>
            <a:r>
              <a:rPr lang="en-US" dirty="0"/>
              <a:t>3. </a:t>
            </a:r>
            <a:r>
              <a:rPr lang="en-US" dirty="0" err="1"/>
              <a:t>stostically</a:t>
            </a:r>
            <a:r>
              <a:rPr lang="en-US" dirty="0"/>
              <a:t> generate </a:t>
            </a:r>
            <a:r>
              <a:rPr lang="en-US" dirty="0" err="1"/>
              <a:t>niehgnore</a:t>
            </a:r>
            <a:r>
              <a:rPr lang="en-US" dirty="0"/>
              <a:t> ho times</a:t>
            </a:r>
          </a:p>
          <a:p>
            <a:pPr marL="0" marR="0" lvl="0" indent="0" defTabSz="457200" eaLnBrk="1" fontAlgn="auto" latinLnBrk="0" hangingPunct="1">
              <a:lnSpc>
                <a:spcPct val="117999"/>
              </a:lnSpc>
              <a:spcBef>
                <a:spcPts val="0"/>
              </a:spcBef>
              <a:spcAft>
                <a:spcPts val="0"/>
              </a:spcAft>
              <a:buClrTx/>
              <a:buSzTx/>
              <a:buFontTx/>
              <a:buNone/>
              <a:tabLst/>
              <a:defRPr/>
            </a:pPr>
            <a:r>
              <a:rPr lang="en-US" dirty="0"/>
              <a:t>4. take shortest hop time</a:t>
            </a:r>
          </a:p>
          <a:p>
            <a:pPr marL="0" marR="0" lvl="0" indent="0" defTabSz="457200" eaLnBrk="1" fontAlgn="auto" latinLnBrk="0" hangingPunct="1">
              <a:lnSpc>
                <a:spcPct val="117999"/>
              </a:lnSpc>
              <a:spcBef>
                <a:spcPts val="0"/>
              </a:spcBef>
              <a:spcAft>
                <a:spcPts val="0"/>
              </a:spcAft>
              <a:buClrTx/>
              <a:buSzTx/>
              <a:buFontTx/>
              <a:buNone/>
              <a:tabLst/>
              <a:defRPr/>
            </a:pPr>
            <a:r>
              <a:rPr lang="en-US" dirty="0"/>
              <a:t>5. </a:t>
            </a:r>
            <a:r>
              <a:rPr lang="en-US" dirty="0" err="1"/>
              <a:t>reapeat</a:t>
            </a:r>
            <a:r>
              <a:rPr lang="en-US" dirty="0"/>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picture of a few chromos and charge hoping. a few thiophenes will do. animate the steps with the </a:t>
            </a:r>
            <a:r>
              <a:rPr lang="en-US" dirty="0" err="1"/>
              <a:t>picure</a:t>
            </a:r>
            <a:r>
              <a:rPr lang="en-US" dirty="0"/>
              <a:t> that develops.</a:t>
            </a:r>
          </a:p>
        </p:txBody>
      </p:sp>
    </p:spTree>
    <p:extLst>
      <p:ext uri="{BB962C8B-B14F-4D97-AF65-F5344CB8AC3E}">
        <p14:creationId xmlns:p14="http://schemas.microsoft.com/office/powerpoint/2010/main" val="423154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Blue">
    <p:spTree>
      <p:nvGrpSpPr>
        <p:cNvPr id="1" name=""/>
        <p:cNvGrpSpPr/>
        <p:nvPr/>
      </p:nvGrpSpPr>
      <p:grpSpPr>
        <a:xfrm>
          <a:off x="0" y="0"/>
          <a:ext cx="0" cy="0"/>
          <a:chOff x="0" y="0"/>
          <a:chExt cx="0" cy="0"/>
        </a:xfrm>
      </p:grpSpPr>
      <p:sp>
        <p:nvSpPr>
          <p:cNvPr id="13" name="Secondary caption goes here"/>
          <p:cNvSpPr txBox="1">
            <a:spLocks noGrp="1"/>
          </p:cNvSpPr>
          <p:nvPr>
            <p:ph type="body" sz="quarter" idx="13"/>
          </p:nvPr>
        </p:nvSpPr>
        <p:spPr>
          <a:xfrm>
            <a:off x="8229600" y="6553200"/>
            <a:ext cx="7937500" cy="612989"/>
          </a:xfrm>
          <a:prstGeom prst="rect">
            <a:avLst/>
          </a:prstGeom>
        </p:spPr>
        <p:txBody>
          <a:bodyPr/>
          <a:lstStyle>
            <a:lvl1pPr defTabSz="527208">
              <a:spcBef>
                <a:spcPts val="0"/>
              </a:spcBef>
              <a:defRPr sz="3443" cap="none"/>
            </a:lvl1pPr>
          </a:lstStyle>
          <a:p>
            <a:r>
              <a:t>Title Subheading</a:t>
            </a:r>
          </a:p>
        </p:txBody>
      </p:sp>
      <p:sp>
        <p:nvSpPr>
          <p:cNvPr id="14" name="Click to add heading"/>
          <p:cNvSpPr>
            <a:spLocks noGrp="1"/>
          </p:cNvSpPr>
          <p:nvPr>
            <p:ph type="body" sz="quarter" idx="14"/>
          </p:nvPr>
        </p:nvSpPr>
        <p:spPr>
          <a:xfrm>
            <a:off x="8509000" y="2082800"/>
            <a:ext cx="7366000" cy="4191000"/>
          </a:xfrm>
          <a:prstGeom prst="rect">
            <a:avLst/>
          </a:prstGeom>
        </p:spPr>
        <p:txBody>
          <a:bodyPr/>
          <a:lstStyle>
            <a:lvl1pPr>
              <a:defRPr sz="7000"/>
            </a:lvl1pPr>
          </a:lstStyle>
          <a:p>
            <a:r>
              <a:t>Click to add heading</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22453600" y="12232803"/>
            <a:ext cx="1906261" cy="1462836"/>
          </a:xfrm>
          <a:prstGeom prst="rect">
            <a:avLst/>
          </a:prstGeom>
          <a:ln w="12700">
            <a:miter lim="400000"/>
          </a:ln>
        </p:spPr>
      </p:pic>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3134927" y="3448375"/>
            <a:ext cx="18114146" cy="5809555"/>
          </a:xfrm>
          <a:prstGeom prst="rect">
            <a:avLst/>
          </a:prstGeom>
          <a:ln w="12700">
            <a:miter lim="400000"/>
          </a:ln>
        </p:spPr>
      </p:pic>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 name="Square"/>
          <p:cNvSpPr/>
          <p:nvPr/>
        </p:nvSpPr>
        <p:spPr>
          <a:xfrm>
            <a:off x="6096000" y="-31146"/>
            <a:ext cx="12192000" cy="11531601"/>
          </a:xfrm>
          <a:prstGeom prst="rect">
            <a:avLst/>
          </a:prstGeom>
          <a:solidFill>
            <a:srgbClr val="D84200">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23" name="boisestate-primarylogo-1color-whiteoutlineblue-rgb.png" descr="boisestate-primarylogo-1color-whiteoutlineblue-rgb.png"/>
          <p:cNvPicPr>
            <a:picLocks noChangeAspect="1"/>
          </p:cNvPicPr>
          <p:nvPr/>
        </p:nvPicPr>
        <p:blipFill>
          <a:blip r:embed="rId3"/>
          <a:stretch>
            <a:fillRect/>
          </a:stretch>
        </p:blipFill>
        <p:spPr>
          <a:xfrm>
            <a:off x="9563100" y="8991600"/>
            <a:ext cx="5270500" cy="1497825"/>
          </a:xfrm>
          <a:prstGeom prst="rect">
            <a:avLst/>
          </a:prstGeom>
          <a:ln w="12700">
            <a:miter lim="400000"/>
          </a:ln>
        </p:spPr>
      </p:pic>
      <p:sp>
        <p:nvSpPr>
          <p:cNvPr id="24" name="Click to add heading"/>
          <p:cNvSpPr>
            <a:spLocks noGrp="1"/>
          </p:cNvSpPr>
          <p:nvPr>
            <p:ph type="body" sz="quarter" idx="13"/>
          </p:nvPr>
        </p:nvSpPr>
        <p:spPr>
          <a:xfrm>
            <a:off x="8509000" y="2082800"/>
            <a:ext cx="7366000" cy="4189687"/>
          </a:xfrm>
          <a:prstGeom prst="rect">
            <a:avLst/>
          </a:prstGeom>
        </p:spPr>
        <p:txBody>
          <a:bodyPr/>
          <a:lstStyle>
            <a:lvl1pPr>
              <a:defRPr sz="7000"/>
            </a:lvl1pPr>
          </a:lstStyle>
          <a:p>
            <a:r>
              <a:t>Click to add heading</a:t>
            </a:r>
          </a:p>
        </p:txBody>
      </p:sp>
      <p:sp>
        <p:nvSpPr>
          <p:cNvPr id="25" name="Secondary caption goes here"/>
          <p:cNvSpPr txBox="1">
            <a:spLocks noGrp="1"/>
          </p:cNvSpPr>
          <p:nvPr>
            <p:ph type="body" sz="quarter" idx="14"/>
          </p:nvPr>
        </p:nvSpPr>
        <p:spPr>
          <a:xfrm>
            <a:off x="8229600" y="6553200"/>
            <a:ext cx="7937500" cy="609600"/>
          </a:xfrm>
          <a:prstGeom prst="rect">
            <a:avLst/>
          </a:prstGeom>
        </p:spPr>
        <p:txBody>
          <a:bodyPr/>
          <a:lstStyle>
            <a:lvl1pPr defTabSz="527208">
              <a:spcBef>
                <a:spcPts val="0"/>
              </a:spcBef>
              <a:defRPr sz="3443" cap="none"/>
            </a:lvl1pPr>
          </a:lstStyle>
          <a:p>
            <a:r>
              <a:t>Title Subheading</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quare"/>
          <p:cNvSpPr/>
          <p:nvPr/>
        </p:nvSpPr>
        <p:spPr>
          <a:xfrm>
            <a:off x="6096283" y="-19164"/>
            <a:ext cx="12191434" cy="11531961"/>
          </a:xfrm>
          <a:prstGeom prst="rect">
            <a:avLst/>
          </a:prstGeom>
          <a:solidFill>
            <a:srgbClr val="FFFFFF">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4" name="boisestate-primarylogo-2color.png" descr="boisestate-primarylogo-2color.png"/>
          <p:cNvPicPr>
            <a:picLocks noChangeAspect="1"/>
          </p:cNvPicPr>
          <p:nvPr/>
        </p:nvPicPr>
        <p:blipFill>
          <a:blip r:embed="rId3"/>
          <a:stretch>
            <a:fillRect/>
          </a:stretch>
        </p:blipFill>
        <p:spPr>
          <a:xfrm>
            <a:off x="9560789" y="8994440"/>
            <a:ext cx="5275122" cy="1599982"/>
          </a:xfrm>
          <a:prstGeom prst="rect">
            <a:avLst/>
          </a:prstGeom>
          <a:ln w="12700">
            <a:miter lim="400000"/>
          </a:ln>
        </p:spPr>
      </p:pic>
      <p:sp>
        <p:nvSpPr>
          <p:cNvPr id="35" name="Click to add heading"/>
          <p:cNvSpPr/>
          <p:nvPr/>
        </p:nvSpPr>
        <p:spPr>
          <a:xfrm>
            <a:off x="8509000" y="2082800"/>
            <a:ext cx="7366000" cy="4189687"/>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lvl1pPr algn="ctr">
              <a:spcBef>
                <a:spcPts val="1900"/>
              </a:spcBef>
              <a:defRPr sz="7000" i="0" cap="all">
                <a:solidFill>
                  <a:srgbClr val="002EA3"/>
                </a:solidFill>
              </a:defRPr>
            </a:lvl1pPr>
          </a:lstStyle>
          <a:p>
            <a:r>
              <a:t>Click to add heading</a:t>
            </a:r>
          </a:p>
        </p:txBody>
      </p:sp>
      <p:sp>
        <p:nvSpPr>
          <p:cNvPr id="36" name="Secondary caption goes here"/>
          <p:cNvSpPr txBox="1"/>
          <p:nvPr/>
        </p:nvSpPr>
        <p:spPr>
          <a:xfrm>
            <a:off x="8229600" y="6553200"/>
            <a:ext cx="7937500" cy="609600"/>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lnSpcReduction="10000"/>
          </a:bodyPr>
          <a:lstStyle>
            <a:lvl1pPr algn="ctr" defTabSz="676909">
              <a:defRPr sz="3443" i="0">
                <a:solidFill>
                  <a:srgbClr val="D84200"/>
                </a:solidFill>
              </a:defRPr>
            </a:lvl1pPr>
          </a:lstStyle>
          <a:p>
            <a:r>
              <a:t>Title Subheading</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Text"/>
          <p:cNvSpPr txBox="1">
            <a:spLocks noGrp="1"/>
          </p:cNvSpPr>
          <p:nvPr>
            <p:ph type="body" sz="quarter" idx="13"/>
          </p:nvPr>
        </p:nvSpPr>
        <p:spPr>
          <a:xfrm>
            <a:off x="2966846" y="514491"/>
            <a:ext cx="18450308" cy="1087685"/>
          </a:xfrm>
          <a:prstGeom prst="rect">
            <a:avLst/>
          </a:prstGeom>
        </p:spPr>
        <p:txBody>
          <a:bodyPr lIns="38099" tIns="38099" rIns="38099" bIns="38099">
            <a:spAutoFit/>
          </a:bodyPr>
          <a:lstStyle/>
          <a:p>
            <a:pPr>
              <a:spcBef>
                <a:spcPts val="0"/>
              </a:spcBef>
              <a:defRPr sz="7200" b="1" spc="720">
                <a:solidFill>
                  <a:srgbClr val="002EA3"/>
                </a:solidFill>
              </a:defRPr>
            </a:pPr>
            <a:endParaRPr/>
          </a:p>
        </p:txBody>
      </p:sp>
      <p:pic>
        <p:nvPicPr>
          <p:cNvPr id="45"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46" name="Quisque sagittis lorem id urna pretium, mattis feugiat erat finibus. Sed sit amet aliquet ante, nec rutrum libero."/>
          <p:cNvSpPr txBox="1"/>
          <p:nvPr/>
        </p:nvSpPr>
        <p:spPr>
          <a:xfrm>
            <a:off x="2135120" y="2708451"/>
            <a:ext cx="20113761" cy="4436996"/>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4" name="Image"/>
          <p:cNvSpPr>
            <a:spLocks noGrp="1"/>
          </p:cNvSpPr>
          <p:nvPr>
            <p:ph type="pic" sz="half" idx="13"/>
          </p:nvPr>
        </p:nvSpPr>
        <p:spPr>
          <a:xfrm>
            <a:off x="-40573" y="-17218"/>
            <a:ext cx="8306936" cy="13750436"/>
          </a:xfrm>
          <a:prstGeom prst="rect">
            <a:avLst/>
          </a:prstGeom>
        </p:spPr>
        <p:txBody>
          <a:bodyPr lIns="91439" tIns="45719" rIns="91439" bIns="45719" anchor="t">
            <a:noAutofit/>
          </a:bodyPr>
          <a:lstStyle/>
          <a:p>
            <a:endParaRPr/>
          </a:p>
        </p:txBody>
      </p:sp>
      <p:pic>
        <p:nvPicPr>
          <p:cNvPr id="55" name="boisestate-B-orange-whiteoutline.png" descr="boisestate-B-orange-whiteoutline.png"/>
          <p:cNvPicPr>
            <a:picLocks noChangeAspect="1"/>
          </p:cNvPicPr>
          <p:nvPr/>
        </p:nvPicPr>
        <p:blipFill>
          <a:blip r:embed="rId2"/>
          <a:srcRect t="5676" b="5676"/>
          <a:stretch>
            <a:fillRect/>
          </a:stretch>
        </p:blipFill>
        <p:spPr>
          <a:xfrm>
            <a:off x="-4234" y="12230100"/>
            <a:ext cx="1905001" cy="1461868"/>
          </a:xfrm>
          <a:prstGeom prst="rect">
            <a:avLst/>
          </a:prstGeom>
          <a:ln w="12700">
            <a:miter lim="400000"/>
          </a:ln>
        </p:spPr>
      </p:pic>
      <p:sp>
        <p:nvSpPr>
          <p:cNvPr id="56" name="Rectangle"/>
          <p:cNvSpPr/>
          <p:nvPr/>
        </p:nvSpPr>
        <p:spPr>
          <a:xfrm>
            <a:off x="5725025" y="8097572"/>
            <a:ext cx="10780742" cy="4115596"/>
          </a:xfrm>
          <a:prstGeom prst="rect">
            <a:avLst/>
          </a:prstGeom>
          <a:solidFill>
            <a:srgbClr val="D84200"/>
          </a:solidFill>
          <a:ln w="12700">
            <a:miter lim="400000"/>
          </a:ln>
        </p:spPr>
        <p:txBody>
          <a:bodyPr lIns="0" tIns="0" rIns="0" bIns="0" anchor="ctr"/>
          <a:lstStyle/>
          <a:p>
            <a:pPr algn="ctr">
              <a:spcBef>
                <a:spcPts val="1900"/>
              </a:spcBef>
              <a:defRPr sz="5800" i="0" cap="all"/>
            </a:pPr>
            <a:endParaRPr/>
          </a:p>
        </p:txBody>
      </p:sp>
      <p:sp>
        <p:nvSpPr>
          <p:cNvPr id="57" name="Lorem ipsum dolor sit amet."/>
          <p:cNvSpPr txBox="1"/>
          <p:nvPr/>
        </p:nvSpPr>
        <p:spPr>
          <a:xfrm>
            <a:off x="9522286" y="1194595"/>
            <a:ext cx="10899143" cy="1461692"/>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a:spcBef>
                <a:spcPts val="1900"/>
              </a:spcBef>
              <a:defRPr sz="5800" b="1" i="0" cap="all">
                <a:solidFill>
                  <a:srgbClr val="002EA3"/>
                </a:solidFill>
              </a:defRPr>
            </a:lvl1pPr>
          </a:lstStyle>
          <a:p>
            <a:r>
              <a:t>Photo Heading</a:t>
            </a:r>
          </a:p>
        </p:txBody>
      </p:sp>
      <p:sp>
        <p:nvSpPr>
          <p:cNvPr id="58" name="Quisque sagittis lorem id urna pretium, mattis feugiat erat finibus. Sed sit amet aliquet ante, nec rutrum libero."/>
          <p:cNvSpPr txBox="1"/>
          <p:nvPr/>
        </p:nvSpPr>
        <p:spPr>
          <a:xfrm>
            <a:off x="9534986" y="2302051"/>
            <a:ext cx="11191056" cy="4436996"/>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59" name="Text"/>
          <p:cNvSpPr txBox="1"/>
          <p:nvPr/>
        </p:nvSpPr>
        <p:spPr>
          <a:xfrm>
            <a:off x="6285857" y="8578003"/>
            <a:ext cx="9465007" cy="742888"/>
          </a:xfrm>
          <a:prstGeom prst="rect">
            <a:avLst/>
          </a:prstGeom>
          <a:ln w="12700">
            <a:miter lim="400000"/>
          </a:ln>
        </p:spPr>
        <p:txBody>
          <a:bodyPr lIns="38099" tIns="38099" rIns="38099" bIns="38099">
            <a:spAutoFit/>
          </a:bodyPr>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7" name="Image"/>
          <p:cNvSpPr>
            <a:spLocks noGrp="1"/>
          </p:cNvSpPr>
          <p:nvPr>
            <p:ph type="pic" sz="half" idx="13"/>
          </p:nvPr>
        </p:nvSpPr>
        <p:spPr>
          <a:xfrm>
            <a:off x="16113827" y="-27801"/>
            <a:ext cx="8306936" cy="13750437"/>
          </a:xfrm>
          <a:prstGeom prst="rect">
            <a:avLst/>
          </a:prstGeom>
        </p:spPr>
        <p:txBody>
          <a:bodyPr lIns="91439" tIns="45719" rIns="91439" bIns="45719" anchor="t">
            <a:noAutofit/>
          </a:bodyPr>
          <a:lstStyle/>
          <a:p>
            <a:endParaRPr/>
          </a:p>
        </p:txBody>
      </p:sp>
      <p:sp>
        <p:nvSpPr>
          <p:cNvPr id="68" name="Rectangle"/>
          <p:cNvSpPr/>
          <p:nvPr/>
        </p:nvSpPr>
        <p:spPr>
          <a:xfrm>
            <a:off x="7519958" y="8029839"/>
            <a:ext cx="10780742" cy="4115596"/>
          </a:xfrm>
          <a:prstGeom prst="rect">
            <a:avLst/>
          </a:prstGeom>
          <a:solidFill>
            <a:srgbClr val="002EA3"/>
          </a:solidFill>
          <a:ln w="12700">
            <a:miter lim="400000"/>
          </a:ln>
        </p:spPr>
        <p:txBody>
          <a:bodyPr lIns="0" tIns="0" rIns="0" bIns="0" anchor="ctr"/>
          <a:lstStyle/>
          <a:p>
            <a:pPr algn="ctr">
              <a:spcBef>
                <a:spcPts val="1900"/>
              </a:spcBef>
              <a:defRPr sz="5800" i="0" cap="all"/>
            </a:pPr>
            <a:endParaRPr/>
          </a:p>
        </p:txBody>
      </p:sp>
      <p:sp>
        <p:nvSpPr>
          <p:cNvPr id="69" name="Lorem ipsum dolor sit amet."/>
          <p:cNvSpPr txBox="1">
            <a:spLocks noGrp="1"/>
          </p:cNvSpPr>
          <p:nvPr>
            <p:ph type="body" sz="quarter" idx="14"/>
          </p:nvPr>
        </p:nvSpPr>
        <p:spPr>
          <a:xfrm>
            <a:off x="818553" y="1194595"/>
            <a:ext cx="10899143" cy="1461692"/>
          </a:xfrm>
          <a:prstGeom prst="rect">
            <a:avLst/>
          </a:prstGeom>
        </p:spPr>
        <p:txBody>
          <a:bodyPr anchor="t"/>
          <a:lstStyle>
            <a:lvl1pPr algn="l">
              <a:defRPr b="1">
                <a:solidFill>
                  <a:srgbClr val="002EA3"/>
                </a:solidFill>
              </a:defRPr>
            </a:lvl1pPr>
          </a:lstStyle>
          <a:p>
            <a:r>
              <a:t>Photo Heading</a:t>
            </a:r>
          </a:p>
        </p:txBody>
      </p:sp>
      <p:sp>
        <p:nvSpPr>
          <p:cNvPr id="70" name="Quisque sagittis lorem id urna pretium, mattis feugiat erat finibus. Sed sit amet aliquet ante, nec rutrum libero."/>
          <p:cNvSpPr txBox="1">
            <a:spLocks noGrp="1"/>
          </p:cNvSpPr>
          <p:nvPr>
            <p:ph type="body" sz="quarter" idx="15"/>
          </p:nvPr>
        </p:nvSpPr>
        <p:spPr>
          <a:xfrm>
            <a:off x="831253" y="2302051"/>
            <a:ext cx="11191056" cy="4436996"/>
          </a:xfrm>
          <a:prstGeom prst="rect">
            <a:avLst/>
          </a:prstGeom>
        </p:spPr>
        <p:txBody>
          <a:bodyPr anchor="t"/>
          <a:lstStyle>
            <a:lvl1pPr algn="l" defTabSz="457200">
              <a:spcBef>
                <a:spcPts val="0"/>
              </a:spcBef>
              <a:defRPr sz="4600" cap="none">
                <a:solidFill>
                  <a:srgbClr val="3C4542"/>
                </a:solidFill>
              </a:defRPr>
            </a:lvl1pPr>
          </a:lstStyle>
          <a:p>
            <a:r>
              <a:t>Lorem ipsum dolor sit amet, consectetur adipiscing elit. Quisque sagittis lorem id urna pretium, mattis feugiat erat finibus.</a:t>
            </a:r>
          </a:p>
        </p:txBody>
      </p:sp>
      <p:sp>
        <p:nvSpPr>
          <p:cNvPr id="71" name="Text"/>
          <p:cNvSpPr txBox="1">
            <a:spLocks noGrp="1"/>
          </p:cNvSpPr>
          <p:nvPr>
            <p:ph type="body" sz="quarter" idx="16"/>
          </p:nvPr>
        </p:nvSpPr>
        <p:spPr>
          <a:xfrm>
            <a:off x="8080790" y="8510270"/>
            <a:ext cx="9465007" cy="742888"/>
          </a:xfrm>
          <a:prstGeom prst="rect">
            <a:avLst/>
          </a:prstGeom>
        </p:spPr>
        <p:txBody>
          <a:bodyPr lIns="38099" tIns="38099" rIns="38099" bIns="38099" anchor="t">
            <a:spAutoFit/>
          </a:bodyPr>
          <a:lstStyle/>
          <a:p>
            <a:pPr algn="l">
              <a:spcBef>
                <a:spcPts val="0"/>
              </a:spcBef>
              <a:defRPr sz="4600" i="1" cap="none"/>
            </a:pPr>
            <a:endParaRPr/>
          </a:p>
        </p:txBody>
      </p:sp>
      <p:pic>
        <p:nvPicPr>
          <p:cNvPr id="72" name="boisestate-B-orange-whiteoutline.png" descr="boisestate-B-orange-whiteoutline.png"/>
          <p:cNvPicPr>
            <a:picLocks noChangeAspect="1"/>
          </p:cNvPicPr>
          <p:nvPr/>
        </p:nvPicPr>
        <p:blipFill>
          <a:blip r:embed="rId2"/>
          <a:srcRect t="5676" b="5676"/>
          <a:stretch>
            <a:fillRect/>
          </a:stretch>
        </p:blipFill>
        <p:spPr>
          <a:xfrm>
            <a:off x="22453600" y="12230100"/>
            <a:ext cx="1905000" cy="1461868"/>
          </a:xfrm>
          <a:prstGeom prst="rect">
            <a:avLst/>
          </a:prstGeom>
          <a:ln w="12700">
            <a:miter lim="400000"/>
          </a:ln>
        </p:spPr>
      </p:pic>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Orang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0" name="boisestate-B-blue-whiteoutline.png" descr="boisestate-B-blue-whiteoutline.png"/>
          <p:cNvPicPr>
            <a:picLocks noChangeAspect="1"/>
          </p:cNvPicPr>
          <p:nvPr/>
        </p:nvPicPr>
        <p:blipFill>
          <a:blip r:embed="rId3"/>
          <a:srcRect t="5559" b="5559"/>
          <a:stretch>
            <a:fillRect/>
          </a:stretch>
        </p:blipFill>
        <p:spPr>
          <a:xfrm>
            <a:off x="22453600" y="12230099"/>
            <a:ext cx="1905000" cy="1465733"/>
          </a:xfrm>
          <a:prstGeom prst="rect">
            <a:avLst/>
          </a:prstGeom>
          <a:ln w="12700">
            <a:miter lim="400000"/>
          </a:ln>
        </p:spPr>
      </p:pic>
      <p:sp>
        <p:nvSpPr>
          <p:cNvPr id="81" name="“Type a quote here.”"/>
          <p:cNvSpPr txBox="1"/>
          <p:nvPr/>
        </p:nvSpPr>
        <p:spPr>
          <a:xfrm>
            <a:off x="1861639" y="3594945"/>
            <a:ext cx="20660722" cy="2136989"/>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lvl1pPr algn="ctr">
              <a:defRPr sz="9400" b="1" i="0" cap="all" spc="470"/>
            </a:lvl1pPr>
          </a:lstStyle>
          <a:p>
            <a:r>
              <a:t>“Quote”</a:t>
            </a:r>
          </a:p>
        </p:txBody>
      </p:sp>
      <p:sp>
        <p:nvSpPr>
          <p:cNvPr id="82" name="- Type"/>
          <p:cNvSpPr txBox="1"/>
          <p:nvPr/>
        </p:nvSpPr>
        <p:spPr>
          <a:xfrm>
            <a:off x="11621815" y="10627665"/>
            <a:ext cx="1140370" cy="495536"/>
          </a:xfrm>
          <a:prstGeom prst="rect">
            <a:avLst/>
          </a:prstGeom>
          <a:ln w="12700">
            <a:miter lim="400000"/>
          </a:ln>
          <a:extLst>
            <a:ext uri="{C572A759-6A51-4108-AA02-DFA0A04FC94B}">
              <ma14:wrappingTextBoxFlag xmlns:ma14="http://schemas.microsoft.com/office/mac/drawingml/2011/main" xmlns="" val="1"/>
            </a:ext>
          </a:extLst>
        </p:spPr>
        <p:txBody>
          <a:bodyPr wrap="none" lIns="38099" tIns="38099" rIns="38099" bIns="38099" anchor="ctr">
            <a:spAutoFit/>
          </a:bodyPr>
          <a:lstStyle>
            <a:lvl1pPr algn="ctr">
              <a:defRPr sz="3000"/>
            </a:lvl1pPr>
          </a:lstStyle>
          <a:p>
            <a:r>
              <a:t>- Type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861639" y="3594945"/>
            <a:ext cx="20660722" cy="2136989"/>
          </a:xfrm>
          <a:prstGeom prst="rect">
            <a:avLst/>
          </a:prstGeom>
        </p:spPr>
        <p:txBody>
          <a:bodyPr/>
          <a:lstStyle>
            <a:lvl1pPr>
              <a:spcBef>
                <a:spcPts val="0"/>
              </a:spcBef>
              <a:defRPr sz="9400" b="1" spc="470"/>
            </a:lvl1pPr>
          </a:lstStyle>
          <a:p>
            <a:r>
              <a:t>“Quote”</a:t>
            </a:r>
          </a:p>
        </p:txBody>
      </p:sp>
      <p:sp>
        <p:nvSpPr>
          <p:cNvPr id="91" name="- Type"/>
          <p:cNvSpPr txBox="1">
            <a:spLocks noGrp="1"/>
          </p:cNvSpPr>
          <p:nvPr>
            <p:ph type="body" sz="quarter" idx="14"/>
          </p:nvPr>
        </p:nvSpPr>
        <p:spPr>
          <a:xfrm>
            <a:off x="11621815" y="10627665"/>
            <a:ext cx="1140370" cy="495536"/>
          </a:xfrm>
          <a:prstGeom prst="rect">
            <a:avLst/>
          </a:prstGeom>
        </p:spPr>
        <p:txBody>
          <a:bodyPr wrap="none" lIns="38099" tIns="38099" rIns="38099" bIns="38099">
            <a:spAutoFit/>
          </a:bodyPr>
          <a:lstStyle>
            <a:lvl1pPr>
              <a:spcBef>
                <a:spcPts val="0"/>
              </a:spcBef>
              <a:defRPr sz="3000" i="1" cap="none"/>
            </a:lvl1pPr>
          </a:lstStyle>
          <a:p>
            <a:r>
              <a:t>- Type</a:t>
            </a: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22453600" y="12230100"/>
            <a:ext cx="1905000" cy="1461868"/>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2159960" y="2255616"/>
            <a:ext cx="4540368" cy="4540367"/>
          </a:xfrm>
          <a:prstGeom prst="rect">
            <a:avLst/>
          </a:prstGeom>
        </p:spPr>
        <p:txBody>
          <a:bodyPr lIns="91439" tIns="45719" rIns="91439" bIns="45719" anchor="t">
            <a:noAutofit/>
          </a:bodyPr>
          <a:lstStyle/>
          <a:p>
            <a:endParaRPr/>
          </a:p>
        </p:txBody>
      </p:sp>
      <p:sp>
        <p:nvSpPr>
          <p:cNvPr id="101" name="Line"/>
          <p:cNvSpPr/>
          <p:nvPr/>
        </p:nvSpPr>
        <p:spPr>
          <a:xfrm flipV="1">
            <a:off x="9201573" y="1236566"/>
            <a:ext cx="1" cy="11242869"/>
          </a:xfrm>
          <a:prstGeom prst="line">
            <a:avLst/>
          </a:prstGeom>
          <a:ln w="63500">
            <a:solidFill>
              <a:srgbClr val="002EA3"/>
            </a:solidFill>
            <a:miter lim="400000"/>
          </a:ln>
        </p:spPr>
        <p:txBody>
          <a:bodyPr lIns="64292" tIns="64292" rIns="64292" bIns="64292"/>
          <a:lstStyle/>
          <a:p>
            <a:pPr algn="ctr">
              <a:spcBef>
                <a:spcPts val="1900"/>
              </a:spcBef>
              <a:defRPr sz="5800" i="0" cap="all"/>
            </a:pPr>
            <a:endParaRPr/>
          </a:p>
        </p:txBody>
      </p:sp>
      <p:sp>
        <p:nvSpPr>
          <p:cNvPr id="102" name="Lorem ipsum dolor sit amet."/>
          <p:cNvSpPr txBox="1">
            <a:spLocks noGrp="1"/>
          </p:cNvSpPr>
          <p:nvPr>
            <p:ph type="body" sz="quarter" idx="14"/>
          </p:nvPr>
        </p:nvSpPr>
        <p:spPr>
          <a:xfrm>
            <a:off x="10981548" y="2331285"/>
            <a:ext cx="11436616" cy="1000405"/>
          </a:xfrm>
          <a:prstGeom prst="rect">
            <a:avLst/>
          </a:prstGeom>
        </p:spPr>
        <p:txBody>
          <a:bodyPr anchor="t"/>
          <a:lstStyle>
            <a:lvl1pPr algn="l">
              <a:spcBef>
                <a:spcPts val="0"/>
              </a:spcBef>
              <a:defRPr sz="5000" b="1" cap="none">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half" idx="15"/>
          </p:nvPr>
        </p:nvSpPr>
        <p:spPr>
          <a:xfrm>
            <a:off x="10981548" y="4345526"/>
            <a:ext cx="11436616" cy="6700853"/>
          </a:xfrm>
          <a:prstGeom prst="rect">
            <a:avLst/>
          </a:prstGeom>
        </p:spPr>
        <p:txBody>
          <a:bodyPr anchor="t"/>
          <a:lstStyle>
            <a:lvl1pPr algn="l" defTabSz="457200">
              <a:spcBef>
                <a:spcPts val="0"/>
              </a:spcBef>
              <a:defRPr sz="4600" cap="none">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438690" y="7361778"/>
            <a:ext cx="5982908" cy="668350"/>
          </a:xfrm>
          <a:prstGeom prst="rect">
            <a:avLst/>
          </a:prstGeom>
        </p:spPr>
        <p:txBody>
          <a:bodyPr lIns="38099" tIns="38099" rIns="38099" bIns="38099">
            <a:spAutoFit/>
          </a:bodyPr>
          <a:lstStyle>
            <a:lvl1pPr>
              <a:spcBef>
                <a:spcPts val="0"/>
              </a:spcBef>
              <a:defRPr sz="4200" b="1">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22453600" y="12230099"/>
            <a:ext cx="1905000" cy="146442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quare"/>
          <p:cNvSpPr/>
          <p:nvPr/>
        </p:nvSpPr>
        <p:spPr>
          <a:xfrm>
            <a:off x="6096000" y="-23039"/>
            <a:ext cx="12192000" cy="11531601"/>
          </a:xfrm>
          <a:prstGeom prst="rect">
            <a:avLst/>
          </a:prstGeom>
          <a:solidFill>
            <a:srgbClr val="002EA3">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 name="BoiseState-PrimaryMark-OrangeWhiteOutline-D64309.png" descr="BoiseState-PrimaryMark-OrangeWhiteOutline-D64309.png"/>
          <p:cNvPicPr>
            <a:picLocks noChangeAspect="1"/>
          </p:cNvPicPr>
          <p:nvPr/>
        </p:nvPicPr>
        <p:blipFill>
          <a:blip r:embed="rId15"/>
          <a:stretch>
            <a:fillRect/>
          </a:stretch>
        </p:blipFill>
        <p:spPr>
          <a:xfrm>
            <a:off x="9563100" y="8991600"/>
            <a:ext cx="5270500" cy="1690352"/>
          </a:xfrm>
          <a:prstGeom prst="rect">
            <a:avLst/>
          </a:prstGeom>
          <a:ln w="12700">
            <a:miter lim="400000"/>
          </a:ln>
        </p:spPr>
      </p:pic>
      <p:sp>
        <p:nvSpPr>
          <p:cNvPr id="4" name="Title Text"/>
          <p:cNvSpPr txBox="1">
            <a:spLocks noGrp="1"/>
          </p:cNvSpPr>
          <p:nvPr>
            <p:ph type="title"/>
          </p:nvPr>
        </p:nvSpPr>
        <p:spPr>
          <a:xfrm>
            <a:off x="975360" y="3029937"/>
            <a:ext cx="11054081" cy="2090703"/>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lstStyle/>
          <a:p>
            <a:r>
              <a:t>Title Text</a:t>
            </a:r>
          </a:p>
        </p:txBody>
      </p:sp>
      <p:sp>
        <p:nvSpPr>
          <p:cNvPr id="5" name="Body Level One…"/>
          <p:cNvSpPr txBox="1">
            <a:spLocks noGrp="1"/>
          </p:cNvSpPr>
          <p:nvPr>
            <p:ph type="body" idx="1"/>
          </p:nvPr>
        </p:nvSpPr>
        <p:spPr>
          <a:xfrm>
            <a:off x="3645094" y="706078"/>
            <a:ext cx="5714612" cy="4189688"/>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9320106" y="8685018"/>
            <a:ext cx="3034454" cy="710248"/>
          </a:xfrm>
          <a:prstGeom prst="rect">
            <a:avLst/>
          </a:prstGeom>
          <a:ln w="12700">
            <a:miter lim="400000"/>
          </a:ln>
        </p:spPr>
        <p:txBody>
          <a:bodyPr wrap="none" lIns="64293" tIns="64293" rIns="64293" bIns="64293" anchor="ctr">
            <a:spAutoFit/>
          </a:bodyPr>
          <a:lstStyle>
            <a:lvl1pPr>
              <a:defRPr>
                <a:latin typeface="Gotham"/>
                <a:ea typeface="Gotham"/>
                <a:cs typeface="Gotham"/>
                <a:sym typeface="Gotham"/>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1pPr>
      <a:lvl2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2pPr>
      <a:lvl3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3pPr>
      <a:lvl4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4pPr>
      <a:lvl5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5pPr>
      <a:lvl6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6pPr>
      <a:lvl7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7pPr>
      <a:lvl8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8pPr>
      <a:lvl9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9pPr>
    </p:titleStyle>
    <p:bodyStyle>
      <a:lvl1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1pPr>
      <a:lvl2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2pPr>
      <a:lvl3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3pPr>
      <a:lvl4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4pPr>
      <a:lvl5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5pPr>
      <a:lvl6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6pPr>
      <a:lvl7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7pPr>
      <a:lvl8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8pPr>
      <a:lvl9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9pPr>
    </p:bodyStyle>
    <p:otherStyle>
      <a:lvl1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1pPr>
      <a:lvl2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2pPr>
      <a:lvl3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3pPr>
      <a:lvl4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4pPr>
      <a:lvl5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5pPr>
      <a:lvl6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6pPr>
      <a:lvl7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7pPr>
      <a:lvl8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8pPr>
      <a:lvl9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mela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0" name="BoiseState-PrimaryMark-OrangeWhiteOutline-D64309.png" descr="BoiseState-PrimaryMark-OrangeWhiteOutline-D64309.png"/>
          <p:cNvPicPr>
            <a:picLocks noChangeAspect="1"/>
          </p:cNvPicPr>
          <p:nvPr/>
        </p:nvPicPr>
        <p:blipFill>
          <a:blip r:embed="rId4"/>
          <a:stretch>
            <a:fillRect/>
          </a:stretch>
        </p:blipFill>
        <p:spPr>
          <a:xfrm>
            <a:off x="9563100" y="8991600"/>
            <a:ext cx="5270500" cy="1690352"/>
          </a:xfrm>
          <a:prstGeom prst="rect">
            <a:avLst/>
          </a:prstGeom>
          <a:ln w="12700">
            <a:miter lim="400000"/>
          </a:ln>
        </p:spPr>
      </p:pic>
      <p:sp>
        <p:nvSpPr>
          <p:cNvPr id="142" name="Click to add heading"/>
          <p:cNvSpPr>
            <a:spLocks noGrp="1"/>
          </p:cNvSpPr>
          <p:nvPr>
            <p:ph type="body" idx="14"/>
          </p:nvPr>
        </p:nvSpPr>
        <p:spPr>
          <a:xfrm>
            <a:off x="6422065" y="2082800"/>
            <a:ext cx="11546958" cy="4191000"/>
          </a:xfrm>
          <a:prstGeom prst="rect">
            <a:avLst/>
          </a:prstGeom>
        </p:spPr>
        <p:txBody>
          <a:bodyPr>
            <a:normAutofit/>
          </a:bodyPr>
          <a:lstStyle/>
          <a:p>
            <a:r>
              <a:rPr lang="en-US" sz="5400" cap="none" dirty="0"/>
              <a:t>Reproducible Prediction Of Organic Semiconductor Properties Through Open-Source Software Development </a:t>
            </a:r>
          </a:p>
        </p:txBody>
      </p:sp>
      <p:sp>
        <p:nvSpPr>
          <p:cNvPr id="5" name="TextBox 4">
            <a:extLst>
              <a:ext uri="{FF2B5EF4-FFF2-40B4-BE49-F238E27FC236}">
                <a16:creationId xmlns:a16="http://schemas.microsoft.com/office/drawing/2014/main" id="{88CE6A9D-418E-BEE2-09A7-EF7A15AC801E}"/>
              </a:ext>
            </a:extLst>
          </p:cNvPr>
          <p:cNvSpPr txBox="1"/>
          <p:nvPr/>
        </p:nvSpPr>
        <p:spPr>
          <a:xfrm>
            <a:off x="10739679" y="6856522"/>
            <a:ext cx="310391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3200" i="0" dirty="0"/>
              <a:t>June 9, 2022</a:t>
            </a:r>
          </a:p>
          <a:p>
            <a:pPr marL="0" marR="0" indent="0" algn="ctr"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Arial"/>
              </a:rPr>
              <a:t>Jimmy Rushing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6030687" y="1007685"/>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Analysis of Kinetic Monte Carlo Data</a:t>
            </a:r>
          </a:p>
        </p:txBody>
      </p:sp>
      <p:pic>
        <p:nvPicPr>
          <p:cNvPr id="5" name="Picture 4" descr="Chart, line chart&#10;&#10;Description automatically generated">
            <a:extLst>
              <a:ext uri="{FF2B5EF4-FFF2-40B4-BE49-F238E27FC236}">
                <a16:creationId xmlns:a16="http://schemas.microsoft.com/office/drawing/2014/main" id="{1FB36A31-A4E2-5425-9C36-B75E9EDE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11" y="3121732"/>
            <a:ext cx="9500952" cy="7932315"/>
          </a:xfrm>
          <a:prstGeom prst="rect">
            <a:avLst/>
          </a:prstGeom>
        </p:spPr>
      </p:pic>
      <p:sp>
        <p:nvSpPr>
          <p:cNvPr id="6" name="Rectangle 5">
            <a:extLst>
              <a:ext uri="{FF2B5EF4-FFF2-40B4-BE49-F238E27FC236}">
                <a16:creationId xmlns:a16="http://schemas.microsoft.com/office/drawing/2014/main" id="{671C1C84-B242-0FC9-B18E-2F63109D7679}"/>
              </a:ext>
            </a:extLst>
          </p:cNvPr>
          <p:cNvSpPr/>
          <p:nvPr/>
        </p:nvSpPr>
        <p:spPr>
          <a:xfrm>
            <a:off x="3287485" y="1105404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11" name="TextBox 10">
            <a:extLst>
              <a:ext uri="{FF2B5EF4-FFF2-40B4-BE49-F238E27FC236}">
                <a16:creationId xmlns:a16="http://schemas.microsoft.com/office/drawing/2014/main" id="{A4B85EF3-A004-6C90-DFBC-19681E39D582}"/>
              </a:ext>
            </a:extLst>
          </p:cNvPr>
          <p:cNvSpPr txBox="1"/>
          <p:nvPr/>
        </p:nvSpPr>
        <p:spPr>
          <a:xfrm>
            <a:off x="11213489" y="2775102"/>
            <a:ext cx="11890300" cy="7381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The diffusivity, D, of a free charge walking randomly through this electronic environment is given by the slope of the Mean Squared Displacement (MSD).</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Charge mobility is then given by the following Einstein-</a:t>
            </a:r>
            <a:r>
              <a:rPr lang="en-US" i="0" dirty="0" err="1">
                <a:solidFill>
                  <a:schemeClr val="tx2">
                    <a:lumMod val="10000"/>
                  </a:schemeClr>
                </a:solidFill>
              </a:rPr>
              <a:t>Smoluchowski</a:t>
            </a:r>
            <a:r>
              <a:rPr lang="en-US" i="0" dirty="0">
                <a:solidFill>
                  <a:schemeClr val="tx2">
                    <a:lumMod val="10000"/>
                  </a:schemeClr>
                </a:solidFill>
              </a:rPr>
              <a:t> relation:</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pic>
        <p:nvPicPr>
          <p:cNvPr id="13" name="Picture 12" descr="A picture containing text&#10;&#10;Description automatically generated">
            <a:extLst>
              <a:ext uri="{FF2B5EF4-FFF2-40B4-BE49-F238E27FC236}">
                <a16:creationId xmlns:a16="http://schemas.microsoft.com/office/drawing/2014/main" id="{8D823B4C-4FE7-FBD6-2D66-1C894ADB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5472" y="8973735"/>
            <a:ext cx="4185557" cy="2365750"/>
          </a:xfrm>
          <a:prstGeom prst="rect">
            <a:avLst/>
          </a:prstGeom>
        </p:spPr>
      </p:pic>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362440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10382250" y="864704"/>
            <a:ext cx="3290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strike="noStrike" cap="none" spc="0" normalizeH="0" baseline="0" dirty="0" err="1">
                <a:ln>
                  <a:noFill/>
                </a:ln>
                <a:solidFill>
                  <a:schemeClr val="bg2"/>
                </a:solidFill>
                <a:effectLst/>
                <a:uFillTx/>
                <a:latin typeface="+mn-lt"/>
                <a:ea typeface="+mn-ea"/>
                <a:cs typeface="+mn-cs"/>
                <a:sym typeface="Arial"/>
              </a:rPr>
              <a:t>MorphCT</a:t>
            </a:r>
            <a:endParaRPr kumimoji="0" lang="en-US" sz="5400" b="1" i="0" strike="noStrike" cap="none" spc="0" normalizeH="0" baseline="0" dirty="0">
              <a:ln>
                <a:noFill/>
              </a:ln>
              <a:solidFill>
                <a:schemeClr val="bg2"/>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A4B85EF3-A004-6C90-DFBC-19681E39D582}"/>
              </a:ext>
            </a:extLst>
          </p:cNvPr>
          <p:cNvSpPr txBox="1"/>
          <p:nvPr/>
        </p:nvSpPr>
        <p:spPr>
          <a:xfrm>
            <a:off x="583015" y="3940629"/>
            <a:ext cx="14310727" cy="10951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Replaced ORCA with </a:t>
            </a:r>
            <a:r>
              <a:rPr lang="en-US" i="0" dirty="0" err="1">
                <a:solidFill>
                  <a:schemeClr val="tx2">
                    <a:lumMod val="10000"/>
                  </a:schemeClr>
                </a:solidFill>
              </a:rPr>
              <a:t>PySCF</a:t>
            </a:r>
            <a:r>
              <a:rPr lang="en-US" i="0" dirty="0">
                <a:solidFill>
                  <a:schemeClr val="tx2">
                    <a:lumMod val="10000"/>
                  </a:schemeClr>
                </a:solidFill>
              </a:rPr>
              <a:t> for QCC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Validate that </a:t>
            </a:r>
            <a:r>
              <a:rPr lang="en-US" i="0" dirty="0" err="1">
                <a:solidFill>
                  <a:schemeClr val="tx2">
                    <a:lumMod val="10000"/>
                  </a:schemeClr>
                </a:solidFill>
              </a:rPr>
              <a:t>PySCF</a:t>
            </a:r>
            <a:r>
              <a:rPr lang="en-US" i="0" dirty="0">
                <a:solidFill>
                  <a:schemeClr val="tx2">
                    <a:lumMod val="10000"/>
                  </a:schemeClr>
                </a:solidFill>
              </a:rPr>
              <a:t> works at the chromophore level</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 Validate and perform sensitivity analysis using a benchmark P3HT morphology</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Deploy the pipeline from scratch on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3266EB6C-F035-7433-2D39-8975ACE3E251}"/>
              </a:ext>
            </a:extLst>
          </p:cNvPr>
          <p:cNvSpPr/>
          <p:nvPr/>
        </p:nvSpPr>
        <p:spPr>
          <a:xfrm>
            <a:off x="5209796" y="1798293"/>
            <a:ext cx="15072029" cy="800219"/>
          </a:xfrm>
          <a:prstGeom prst="rect">
            <a:avLst/>
          </a:prstGeom>
        </p:spPr>
        <p:txBody>
          <a:bodyPr wrap="square">
            <a:spAutoFit/>
          </a:bodyPr>
          <a:lstStyle/>
          <a:p>
            <a:pPr>
              <a:spcBef>
                <a:spcPts val="4200"/>
              </a:spcBef>
            </a:pPr>
            <a:r>
              <a:rPr lang="en-US" i="0" dirty="0">
                <a:solidFill>
                  <a:schemeClr val="tx2">
                    <a:lumMod val="10000"/>
                  </a:schemeClr>
                </a:solidFill>
              </a:rPr>
              <a:t>A package for running and analyzing KMC simulations</a:t>
            </a:r>
          </a:p>
        </p:txBody>
      </p:sp>
      <p:sp>
        <p:nvSpPr>
          <p:cNvPr id="12" name="TextBox 11">
            <a:extLst>
              <a:ext uri="{FF2B5EF4-FFF2-40B4-BE49-F238E27FC236}">
                <a16:creationId xmlns:a16="http://schemas.microsoft.com/office/drawing/2014/main" id="{798263A1-EC73-49BA-3C99-7BDC930A42E8}"/>
              </a:ext>
            </a:extLst>
          </p:cNvPr>
          <p:cNvSpPr txBox="1"/>
          <p:nvPr/>
        </p:nvSpPr>
        <p:spPr>
          <a:xfrm>
            <a:off x="2301567" y="3940629"/>
            <a:ext cx="54368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Development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15" name="Picture 14" descr="Diagram&#10;&#10;Description automatically generated">
            <a:extLst>
              <a:ext uri="{FF2B5EF4-FFF2-40B4-BE49-F238E27FC236}">
                <a16:creationId xmlns:a16="http://schemas.microsoft.com/office/drawing/2014/main" id="{A149ED9B-3D68-4389-E06D-D9A96B71A7E1}"/>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15633971" y="3887505"/>
            <a:ext cx="8358143" cy="9828495"/>
          </a:xfrm>
          <a:prstGeom prst="rect">
            <a:avLst/>
          </a:prstGeom>
        </p:spPr>
      </p:pic>
    </p:spTree>
    <p:extLst>
      <p:ext uri="{BB962C8B-B14F-4D97-AF65-F5344CB8AC3E}">
        <p14:creationId xmlns:p14="http://schemas.microsoft.com/office/powerpoint/2010/main" val="15307986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B2334AC-C30B-1787-5DC9-E254810EE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712" y="3112799"/>
            <a:ext cx="13095515" cy="2354443"/>
          </a:xfrm>
          <a:prstGeom prst="rect">
            <a:avLst/>
          </a:prstGeom>
        </p:spPr>
      </p:pic>
      <p:sp>
        <p:nvSpPr>
          <p:cNvPr id="6" name="Rectangle 5">
            <a:extLst>
              <a:ext uri="{FF2B5EF4-FFF2-40B4-BE49-F238E27FC236}">
                <a16:creationId xmlns:a16="http://schemas.microsoft.com/office/drawing/2014/main" id="{2235B34F-B5AD-DA37-3FA0-761BA2F808D7}"/>
              </a:ext>
            </a:extLst>
          </p:cNvPr>
          <p:cNvSpPr/>
          <p:nvPr/>
        </p:nvSpPr>
        <p:spPr>
          <a:xfrm>
            <a:off x="7579071" y="3704267"/>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66D6774B-98DC-D242-B1DF-80FB3424646C}"/>
              </a:ext>
            </a:extLst>
          </p:cNvPr>
          <p:cNvSpPr/>
          <p:nvPr/>
        </p:nvSpPr>
        <p:spPr>
          <a:xfrm>
            <a:off x="15024899" y="3443521"/>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32EA3470-8A73-52AA-D1F6-6D449769809C}"/>
              </a:ext>
            </a:extLst>
          </p:cNvPr>
          <p:cNvSpPr txBox="1"/>
          <p:nvPr/>
        </p:nvSpPr>
        <p:spPr>
          <a:xfrm>
            <a:off x="3956957" y="310195"/>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Quantum chemistry used to calculated two components of the Marcus hop rate.  </a:t>
            </a:r>
          </a:p>
        </p:txBody>
      </p:sp>
      <p:pic>
        <p:nvPicPr>
          <p:cNvPr id="12" name="Picture 11" descr="Logo&#10;&#10;Description automatically generated with medium confidence">
            <a:extLst>
              <a:ext uri="{FF2B5EF4-FFF2-40B4-BE49-F238E27FC236}">
                <a16:creationId xmlns:a16="http://schemas.microsoft.com/office/drawing/2014/main" id="{B99BF342-75CE-289A-DAEF-05C7BC39B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987" y="7103811"/>
            <a:ext cx="7330739" cy="1513957"/>
          </a:xfrm>
          <a:prstGeom prst="rect">
            <a:avLst/>
          </a:prstGeom>
        </p:spPr>
      </p:pic>
      <p:pic>
        <p:nvPicPr>
          <p:cNvPr id="13" name="Picture 12" descr="Text&#10;&#10;Description automatically generated">
            <a:extLst>
              <a:ext uri="{FF2B5EF4-FFF2-40B4-BE49-F238E27FC236}">
                <a16:creationId xmlns:a16="http://schemas.microsoft.com/office/drawing/2014/main" id="{1D6E1C3A-F766-683F-135E-C5A4B2982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071" y="10254337"/>
            <a:ext cx="10772008" cy="1660748"/>
          </a:xfrm>
          <a:prstGeom prst="rect">
            <a:avLst/>
          </a:prstGeom>
        </p:spPr>
      </p:pic>
    </p:spTree>
    <p:extLst>
      <p:ext uri="{BB962C8B-B14F-4D97-AF65-F5344CB8AC3E}">
        <p14:creationId xmlns:p14="http://schemas.microsoft.com/office/powerpoint/2010/main" val="3969267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D03E345-8A2C-43EA-CDFA-E7F58512E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468" y="1473633"/>
            <a:ext cx="10030835" cy="990457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54EBEF56-AF6F-85E4-3B13-E55E13F91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4419" y="4259328"/>
            <a:ext cx="6608643" cy="4925200"/>
          </a:xfrm>
          <a:prstGeom prst="rect">
            <a:avLst/>
          </a:prstGeom>
        </p:spPr>
      </p:pic>
      <p:sp>
        <p:nvSpPr>
          <p:cNvPr id="2" name="Oval 1">
            <a:extLst>
              <a:ext uri="{FF2B5EF4-FFF2-40B4-BE49-F238E27FC236}">
                <a16:creationId xmlns:a16="http://schemas.microsoft.com/office/drawing/2014/main" id="{DB54E742-64D1-A88C-4A4D-6DA3B936EBF1}"/>
              </a:ext>
            </a:extLst>
          </p:cNvPr>
          <p:cNvSpPr/>
          <p:nvPr/>
        </p:nvSpPr>
        <p:spPr>
          <a:xfrm>
            <a:off x="16981714" y="5856513"/>
            <a:ext cx="4093029" cy="1730829"/>
          </a:xfrm>
          <a:prstGeom prst="ellipse">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837832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DFEBC3F-4259-3CF0-11EF-1DD78438388B}"/>
              </a:ext>
            </a:extLst>
          </p:cNvPr>
          <p:cNvPicPr>
            <a:picLocks noChangeAspect="1"/>
          </p:cNvPicPr>
          <p:nvPr/>
        </p:nvPicPr>
        <p:blipFill rotWithShape="1">
          <a:blip r:embed="rId3">
            <a:extLst>
              <a:ext uri="{28A0092B-C50C-407E-A947-70E740481C1C}">
                <a14:useLocalDpi xmlns:a14="http://schemas.microsoft.com/office/drawing/2010/main" val="0"/>
              </a:ext>
            </a:extLst>
          </a:blip>
          <a:srcRect l="3489" r="29118"/>
          <a:stretch/>
        </p:blipFill>
        <p:spPr>
          <a:xfrm>
            <a:off x="3869320" y="1567542"/>
            <a:ext cx="9252857" cy="9115045"/>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02317FDA-5D3E-7A92-D733-DCCE234D8639}"/>
              </a:ext>
            </a:extLst>
          </p:cNvPr>
          <p:cNvPicPr>
            <a:picLocks noChangeAspect="1"/>
          </p:cNvPicPr>
          <p:nvPr/>
        </p:nvPicPr>
        <p:blipFill rotWithShape="1">
          <a:blip r:embed="rId4">
            <a:extLst>
              <a:ext uri="{28A0092B-C50C-407E-A947-70E740481C1C}">
                <a14:useLocalDpi xmlns:a14="http://schemas.microsoft.com/office/drawing/2010/main" val="0"/>
              </a:ext>
            </a:extLst>
          </a:blip>
          <a:srcRect l="51659"/>
          <a:stretch/>
        </p:blipFill>
        <p:spPr>
          <a:xfrm>
            <a:off x="19641460" y="3452612"/>
            <a:ext cx="3549696" cy="4291713"/>
          </a:xfrm>
          <a:prstGeom prst="rect">
            <a:avLst/>
          </a:prstGeom>
        </p:spPr>
      </p:pic>
      <p:pic>
        <p:nvPicPr>
          <p:cNvPr id="11" name="Picture 10" descr="Diagram&#10;&#10;Description automatically generated">
            <a:extLst>
              <a:ext uri="{FF2B5EF4-FFF2-40B4-BE49-F238E27FC236}">
                <a16:creationId xmlns:a16="http://schemas.microsoft.com/office/drawing/2014/main" id="{58AAF772-4C28-425B-3533-72F8587B936A}"/>
              </a:ext>
            </a:extLst>
          </p:cNvPr>
          <p:cNvPicPr>
            <a:picLocks noChangeAspect="1"/>
          </p:cNvPicPr>
          <p:nvPr/>
        </p:nvPicPr>
        <p:blipFill rotWithShape="1">
          <a:blip r:embed="rId3">
            <a:extLst>
              <a:ext uri="{28A0092B-C50C-407E-A947-70E740481C1C}">
                <a14:useLocalDpi xmlns:a14="http://schemas.microsoft.com/office/drawing/2010/main" val="0"/>
              </a:ext>
            </a:extLst>
          </a:blip>
          <a:srcRect l="79544" t="18869" r="1585" b="28344"/>
          <a:stretch/>
        </p:blipFill>
        <p:spPr>
          <a:xfrm>
            <a:off x="1034141" y="3505198"/>
            <a:ext cx="2590799" cy="4811487"/>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A00C7E50-5E48-A41B-DD09-1E3E3192F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8111" y="9177557"/>
            <a:ext cx="3070282" cy="956570"/>
          </a:xfrm>
          <a:prstGeom prst="rect">
            <a:avLst/>
          </a:prstGeom>
        </p:spPr>
      </p:pic>
      <p:pic>
        <p:nvPicPr>
          <p:cNvPr id="15" name="Picture 14">
            <a:extLst>
              <a:ext uri="{FF2B5EF4-FFF2-40B4-BE49-F238E27FC236}">
                <a16:creationId xmlns:a16="http://schemas.microsoft.com/office/drawing/2014/main" id="{451501E6-0F1A-082A-66C6-78246615A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77460" y="9101691"/>
            <a:ext cx="3070282" cy="966173"/>
          </a:xfrm>
          <a:prstGeom prst="rect">
            <a:avLst/>
          </a:prstGeom>
        </p:spPr>
      </p:pic>
      <p:grpSp>
        <p:nvGrpSpPr>
          <p:cNvPr id="22" name="Group 21">
            <a:extLst>
              <a:ext uri="{FF2B5EF4-FFF2-40B4-BE49-F238E27FC236}">
                <a16:creationId xmlns:a16="http://schemas.microsoft.com/office/drawing/2014/main" id="{3A5662F2-C9D0-177E-BF33-5A06365BAE5F}"/>
              </a:ext>
            </a:extLst>
          </p:cNvPr>
          <p:cNvGrpSpPr/>
          <p:nvPr/>
        </p:nvGrpSpPr>
        <p:grpSpPr>
          <a:xfrm>
            <a:off x="19505880" y="8008928"/>
            <a:ext cx="3367265" cy="956570"/>
            <a:chOff x="14732274" y="9075939"/>
            <a:chExt cx="3585387" cy="970944"/>
          </a:xfrm>
        </p:grpSpPr>
        <p:pic>
          <p:nvPicPr>
            <p:cNvPr id="16" name="Picture 15" descr="A picture containing icon&#10;&#10;Description automatically generated">
              <a:extLst>
                <a:ext uri="{FF2B5EF4-FFF2-40B4-BE49-F238E27FC236}">
                  <a16:creationId xmlns:a16="http://schemas.microsoft.com/office/drawing/2014/main" id="{A9C67F79-B652-43D2-6AC9-D9F198DA9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5688" y="9075939"/>
              <a:ext cx="3070282" cy="956570"/>
            </a:xfrm>
            <a:prstGeom prst="rect">
              <a:avLst/>
            </a:prstGeom>
          </p:spPr>
        </p:pic>
        <p:pic>
          <p:nvPicPr>
            <p:cNvPr id="19" name="Picture 18">
              <a:extLst>
                <a:ext uri="{FF2B5EF4-FFF2-40B4-BE49-F238E27FC236}">
                  <a16:creationId xmlns:a16="http://schemas.microsoft.com/office/drawing/2014/main" id="{3D8C6A33-8845-7F21-18F5-EA5228BAE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pic>
          <p:nvPicPr>
            <p:cNvPr id="21" name="Picture 20">
              <a:extLst>
                <a:ext uri="{FF2B5EF4-FFF2-40B4-BE49-F238E27FC236}">
                  <a16:creationId xmlns:a16="http://schemas.microsoft.com/office/drawing/2014/main" id="{BC887252-3AE3-32B0-863B-D6B8399DE5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4407" y="9090313"/>
              <a:ext cx="2253254" cy="956570"/>
            </a:xfrm>
            <a:prstGeom prst="rect">
              <a:avLst/>
            </a:prstGeom>
          </p:spPr>
        </p:pic>
      </p:grpSp>
      <p:pic>
        <p:nvPicPr>
          <p:cNvPr id="27" name="Picture 26" descr="A picture containing indoor&#10;&#10;Description automatically generated">
            <a:extLst>
              <a:ext uri="{FF2B5EF4-FFF2-40B4-BE49-F238E27FC236}">
                <a16:creationId xmlns:a16="http://schemas.microsoft.com/office/drawing/2014/main" id="{B150AD5A-3A9A-6FB1-3CFC-2BDD4700CF58}"/>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6623"/>
          <a:stretch/>
        </p:blipFill>
        <p:spPr>
          <a:xfrm>
            <a:off x="14671302" y="3787741"/>
            <a:ext cx="3900446" cy="4291713"/>
          </a:xfrm>
          <a:prstGeom prst="rect">
            <a:avLst/>
          </a:prstGeom>
        </p:spPr>
      </p:pic>
      <p:grpSp>
        <p:nvGrpSpPr>
          <p:cNvPr id="30" name="Group 29">
            <a:extLst>
              <a:ext uri="{FF2B5EF4-FFF2-40B4-BE49-F238E27FC236}">
                <a16:creationId xmlns:a16="http://schemas.microsoft.com/office/drawing/2014/main" id="{DF612343-F582-872D-F295-3B2B9C1206B5}"/>
              </a:ext>
            </a:extLst>
          </p:cNvPr>
          <p:cNvGrpSpPr/>
          <p:nvPr/>
        </p:nvGrpSpPr>
        <p:grpSpPr>
          <a:xfrm>
            <a:off x="15311343" y="8031855"/>
            <a:ext cx="2891391" cy="919647"/>
            <a:chOff x="19777460" y="8042696"/>
            <a:chExt cx="2891391" cy="919647"/>
          </a:xfrm>
        </p:grpSpPr>
        <p:grpSp>
          <p:nvGrpSpPr>
            <p:cNvPr id="23" name="Group 22">
              <a:extLst>
                <a:ext uri="{FF2B5EF4-FFF2-40B4-BE49-F238E27FC236}">
                  <a16:creationId xmlns:a16="http://schemas.microsoft.com/office/drawing/2014/main" id="{AA91D00C-ED30-F4BD-07E7-5158E51C66C4}"/>
                </a:ext>
              </a:extLst>
            </p:cNvPr>
            <p:cNvGrpSpPr/>
            <p:nvPr/>
          </p:nvGrpSpPr>
          <p:grpSpPr>
            <a:xfrm>
              <a:off x="19777460" y="8042696"/>
              <a:ext cx="1308743" cy="872222"/>
              <a:chOff x="14732274" y="9075939"/>
              <a:chExt cx="1308743" cy="872222"/>
            </a:xfrm>
          </p:grpSpPr>
          <p:pic>
            <p:nvPicPr>
              <p:cNvPr id="24" name="Picture 23" descr="A picture containing icon&#10;&#10;Description automatically generated">
                <a:extLst>
                  <a:ext uri="{FF2B5EF4-FFF2-40B4-BE49-F238E27FC236}">
                    <a16:creationId xmlns:a16="http://schemas.microsoft.com/office/drawing/2014/main" id="{71BFA784-BBA7-2113-A5FD-3FA16781F93F}"/>
                  </a:ext>
                </a:extLst>
              </p:cNvPr>
              <p:cNvPicPr>
                <a:picLocks noChangeAspect="1"/>
              </p:cNvPicPr>
              <p:nvPr/>
            </p:nvPicPr>
            <p:blipFill rotWithShape="1">
              <a:blip r:embed="rId5">
                <a:extLst>
                  <a:ext uri="{28A0092B-C50C-407E-A947-70E740481C1C}">
                    <a14:useLocalDpi xmlns:a14="http://schemas.microsoft.com/office/drawing/2010/main" val="0"/>
                  </a:ext>
                </a:extLst>
              </a:blip>
              <a:srcRect r="68559" b="39493"/>
              <a:stretch/>
            </p:blipFill>
            <p:spPr>
              <a:xfrm>
                <a:off x="15075688" y="9075939"/>
                <a:ext cx="965329" cy="578790"/>
              </a:xfrm>
              <a:prstGeom prst="rect">
                <a:avLst/>
              </a:prstGeom>
            </p:spPr>
          </p:pic>
          <p:pic>
            <p:nvPicPr>
              <p:cNvPr id="25" name="Picture 24">
                <a:extLst>
                  <a:ext uri="{FF2B5EF4-FFF2-40B4-BE49-F238E27FC236}">
                    <a16:creationId xmlns:a16="http://schemas.microsoft.com/office/drawing/2014/main" id="{DE082F9E-49AF-14FB-4F4A-DA1E752C3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grpSp>
        <p:pic>
          <p:nvPicPr>
            <p:cNvPr id="29" name="Picture 28">
              <a:extLst>
                <a:ext uri="{FF2B5EF4-FFF2-40B4-BE49-F238E27FC236}">
                  <a16:creationId xmlns:a16="http://schemas.microsoft.com/office/drawing/2014/main" id="{68A3A80B-FC03-BC46-5BC5-20CF7E30F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86203" y="8042696"/>
              <a:ext cx="1582648" cy="919647"/>
            </a:xfrm>
            <a:prstGeom prst="rect">
              <a:avLst/>
            </a:prstGeom>
          </p:spPr>
        </p:pic>
      </p:grpSp>
    </p:spTree>
    <p:extLst>
      <p:ext uri="{BB962C8B-B14F-4D97-AF65-F5344CB8AC3E}">
        <p14:creationId xmlns:p14="http://schemas.microsoft.com/office/powerpoint/2010/main" val="33803865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D5B27F6-2510-8853-44F5-607DC81AE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805" y="3194010"/>
            <a:ext cx="10686395" cy="6988747"/>
          </a:xfrm>
          <a:prstGeom prst="rect">
            <a:avLst/>
          </a:prstGeom>
        </p:spPr>
      </p:pic>
      <p:pic>
        <p:nvPicPr>
          <p:cNvPr id="6" name="Picture 5" descr="A picture containing text, stationary&#10;&#10;Description automatically generated">
            <a:extLst>
              <a:ext uri="{FF2B5EF4-FFF2-40B4-BE49-F238E27FC236}">
                <a16:creationId xmlns:a16="http://schemas.microsoft.com/office/drawing/2014/main" id="{0D331B36-E728-BF51-4736-EA24DE91E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8512" y="2886991"/>
            <a:ext cx="8494916" cy="7602786"/>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BB77157B-971E-0432-8021-6375EE23F601}"/>
              </a:ext>
            </a:extLst>
          </p:cNvPr>
          <p:cNvPicPr>
            <a:picLocks noChangeAspect="1"/>
          </p:cNvPicPr>
          <p:nvPr/>
        </p:nvPicPr>
        <p:blipFill rotWithShape="1">
          <a:blip r:embed="rId5">
            <a:extLst>
              <a:ext uri="{28A0092B-C50C-407E-A947-70E740481C1C}">
                <a14:useLocalDpi xmlns:a14="http://schemas.microsoft.com/office/drawing/2010/main" val="0"/>
              </a:ext>
            </a:extLst>
          </a:blip>
          <a:srcRect t="16673"/>
          <a:stretch/>
        </p:blipFill>
        <p:spPr>
          <a:xfrm>
            <a:off x="16753913" y="2085501"/>
            <a:ext cx="3064113" cy="692632"/>
          </a:xfrm>
          <a:prstGeom prst="rect">
            <a:avLst/>
          </a:prstGeom>
        </p:spPr>
      </p:pic>
    </p:spTree>
    <p:extLst>
      <p:ext uri="{BB962C8B-B14F-4D97-AF65-F5344CB8AC3E}">
        <p14:creationId xmlns:p14="http://schemas.microsoft.com/office/powerpoint/2010/main" val="42927141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89D8469A-B365-31A7-644D-0DBF5AB35DDF}"/>
              </a:ext>
            </a:extLst>
          </p:cNvPr>
          <p:cNvPicPr>
            <a:picLocks noChangeAspect="1"/>
          </p:cNvPicPr>
          <p:nvPr/>
        </p:nvPicPr>
        <p:blipFill rotWithShape="1">
          <a:blip r:embed="rId3">
            <a:extLst>
              <a:ext uri="{28A0092B-C50C-407E-A947-70E740481C1C}">
                <a14:useLocalDpi xmlns:a14="http://schemas.microsoft.com/office/drawing/2010/main" val="0"/>
              </a:ext>
            </a:extLst>
          </a:blip>
          <a:srcRect b="39610"/>
          <a:stretch/>
        </p:blipFill>
        <p:spPr>
          <a:xfrm>
            <a:off x="7293430" y="3008211"/>
            <a:ext cx="10514498" cy="6009669"/>
          </a:xfrm>
          <a:prstGeom prst="rect">
            <a:avLst/>
          </a:prstGeom>
        </p:spPr>
      </p:pic>
      <p:pic>
        <p:nvPicPr>
          <p:cNvPr id="14" name="Picture 13" descr="Text, letter&#10;&#10;Description automatically generated">
            <a:extLst>
              <a:ext uri="{FF2B5EF4-FFF2-40B4-BE49-F238E27FC236}">
                <a16:creationId xmlns:a16="http://schemas.microsoft.com/office/drawing/2014/main" id="{E9EE6FED-58EB-0E7A-E2EB-17D6E302453F}"/>
              </a:ext>
            </a:extLst>
          </p:cNvPr>
          <p:cNvPicPr>
            <a:picLocks noChangeAspect="1"/>
          </p:cNvPicPr>
          <p:nvPr/>
        </p:nvPicPr>
        <p:blipFill rotWithShape="1">
          <a:blip r:embed="rId4">
            <a:extLst>
              <a:ext uri="{28A0092B-C50C-407E-A947-70E740481C1C}">
                <a14:useLocalDpi xmlns:a14="http://schemas.microsoft.com/office/drawing/2010/main" val="0"/>
              </a:ext>
            </a:extLst>
          </a:blip>
          <a:srcRect t="11024"/>
          <a:stretch/>
        </p:blipFill>
        <p:spPr>
          <a:xfrm>
            <a:off x="6505758" y="707188"/>
            <a:ext cx="12553455" cy="2008187"/>
          </a:xfrm>
          <a:prstGeom prst="rect">
            <a:avLst/>
          </a:prstGeom>
        </p:spPr>
      </p:pic>
      <p:sp>
        <p:nvSpPr>
          <p:cNvPr id="20" name="Oval 19">
            <a:extLst>
              <a:ext uri="{FF2B5EF4-FFF2-40B4-BE49-F238E27FC236}">
                <a16:creationId xmlns:a16="http://schemas.microsoft.com/office/drawing/2014/main" id="{F773C358-0993-E66F-F530-408C68F9D287}"/>
              </a:ext>
            </a:extLst>
          </p:cNvPr>
          <p:cNvSpPr/>
          <p:nvPr/>
        </p:nvSpPr>
        <p:spPr>
          <a:xfrm>
            <a:off x="11080556" y="1531964"/>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5873663F-B81D-E60B-A427-B3E0B7EDE8A0}"/>
              </a:ext>
            </a:extLst>
          </p:cNvPr>
          <p:cNvSpPr/>
          <p:nvPr/>
        </p:nvSpPr>
        <p:spPr>
          <a:xfrm>
            <a:off x="16272130" y="1547538"/>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6B47B596-09FD-08E8-062D-869B17A8BC5A}"/>
              </a:ext>
            </a:extLst>
          </p:cNvPr>
          <p:cNvSpPr/>
          <p:nvPr/>
        </p:nvSpPr>
        <p:spPr>
          <a:xfrm>
            <a:off x="17237079" y="836279"/>
            <a:ext cx="857184" cy="875002"/>
          </a:xfrm>
          <a:prstGeom prst="ellipse">
            <a:avLst/>
          </a:prstGeom>
          <a:noFill/>
          <a:ln w="8572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Chart&#10;&#10;Description automatically generated">
            <a:extLst>
              <a:ext uri="{FF2B5EF4-FFF2-40B4-BE49-F238E27FC236}">
                <a16:creationId xmlns:a16="http://schemas.microsoft.com/office/drawing/2014/main" id="{2546CF1B-5E3C-C660-F333-21DE6EE38BCF}"/>
              </a:ext>
            </a:extLst>
          </p:cNvPr>
          <p:cNvPicPr>
            <a:picLocks noChangeAspect="1"/>
          </p:cNvPicPr>
          <p:nvPr/>
        </p:nvPicPr>
        <p:blipFill rotWithShape="1">
          <a:blip r:embed="rId3">
            <a:extLst>
              <a:ext uri="{28A0092B-C50C-407E-A947-70E740481C1C}">
                <a14:useLocalDpi xmlns:a14="http://schemas.microsoft.com/office/drawing/2010/main" val="0"/>
              </a:ext>
            </a:extLst>
          </a:blip>
          <a:srcRect t="60595"/>
          <a:stretch/>
        </p:blipFill>
        <p:spPr>
          <a:xfrm>
            <a:off x="6878611" y="8917151"/>
            <a:ext cx="12180602" cy="4542807"/>
          </a:xfrm>
          <a:prstGeom prst="rect">
            <a:avLst/>
          </a:prstGeom>
        </p:spPr>
      </p:pic>
    </p:spTree>
    <p:extLst>
      <p:ext uri="{BB962C8B-B14F-4D97-AF65-F5344CB8AC3E}">
        <p14:creationId xmlns:p14="http://schemas.microsoft.com/office/powerpoint/2010/main" val="3736384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Chart, scatter chart&#10;&#10;Description automatically generated">
            <a:extLst>
              <a:ext uri="{FF2B5EF4-FFF2-40B4-BE49-F238E27FC236}">
                <a16:creationId xmlns:a16="http://schemas.microsoft.com/office/drawing/2014/main" id="{0D6E1B9B-235B-78B8-39E2-F2AADA4B5E1F}"/>
              </a:ext>
            </a:extLst>
          </p:cNvPr>
          <p:cNvPicPr>
            <a:picLocks noChangeAspect="1"/>
          </p:cNvPicPr>
          <p:nvPr/>
        </p:nvPicPr>
        <p:blipFill rotWithShape="1">
          <a:blip r:embed="rId3">
            <a:extLst>
              <a:ext uri="{28A0092B-C50C-407E-A947-70E740481C1C}">
                <a14:useLocalDpi xmlns:a14="http://schemas.microsoft.com/office/drawing/2010/main" val="0"/>
              </a:ext>
            </a:extLst>
          </a:blip>
          <a:srcRect t="1997"/>
          <a:stretch/>
        </p:blipFill>
        <p:spPr>
          <a:xfrm>
            <a:off x="8131682" y="2685004"/>
            <a:ext cx="7173632" cy="6338325"/>
          </a:xfrm>
          <a:prstGeom prst="rect">
            <a:avLst/>
          </a:prstGeom>
        </p:spPr>
      </p:pic>
      <p:pic>
        <p:nvPicPr>
          <p:cNvPr id="3" name="Picture 2" descr="Chart, histogram&#10;&#10;Description automatically generated">
            <a:extLst>
              <a:ext uri="{FF2B5EF4-FFF2-40B4-BE49-F238E27FC236}">
                <a16:creationId xmlns:a16="http://schemas.microsoft.com/office/drawing/2014/main" id="{10F37161-0443-7503-6A79-B136B713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833" y="8844407"/>
            <a:ext cx="11823104" cy="4667507"/>
          </a:xfrm>
          <a:prstGeom prst="rect">
            <a:avLst/>
          </a:prstGeom>
        </p:spPr>
      </p:pic>
      <p:pic>
        <p:nvPicPr>
          <p:cNvPr id="10" name="Picture 9" descr="Text, letter&#10;&#10;Description automatically generated">
            <a:extLst>
              <a:ext uri="{FF2B5EF4-FFF2-40B4-BE49-F238E27FC236}">
                <a16:creationId xmlns:a16="http://schemas.microsoft.com/office/drawing/2014/main" id="{C3514E6E-7B78-13B1-41B9-5EC8D5FEB463}"/>
              </a:ext>
            </a:extLst>
          </p:cNvPr>
          <p:cNvPicPr>
            <a:picLocks noChangeAspect="1"/>
          </p:cNvPicPr>
          <p:nvPr/>
        </p:nvPicPr>
        <p:blipFill rotWithShape="1">
          <a:blip r:embed="rId5">
            <a:extLst>
              <a:ext uri="{28A0092B-C50C-407E-A947-70E740481C1C}">
                <a14:useLocalDpi xmlns:a14="http://schemas.microsoft.com/office/drawing/2010/main" val="0"/>
              </a:ext>
            </a:extLst>
          </a:blip>
          <a:srcRect l="-1287" t="9613" r="1287" b="10018"/>
          <a:stretch/>
        </p:blipFill>
        <p:spPr>
          <a:xfrm>
            <a:off x="5400628" y="416822"/>
            <a:ext cx="13095515" cy="1892256"/>
          </a:xfrm>
          <a:prstGeom prst="rect">
            <a:avLst/>
          </a:prstGeom>
        </p:spPr>
      </p:pic>
      <p:sp>
        <p:nvSpPr>
          <p:cNvPr id="11" name="Oval 10">
            <a:extLst>
              <a:ext uri="{FF2B5EF4-FFF2-40B4-BE49-F238E27FC236}">
                <a16:creationId xmlns:a16="http://schemas.microsoft.com/office/drawing/2014/main" id="{BAC0603F-B026-603A-1DCC-11D8BFD449B5}"/>
              </a:ext>
            </a:extLst>
          </p:cNvPr>
          <p:cNvSpPr/>
          <p:nvPr/>
        </p:nvSpPr>
        <p:spPr>
          <a:xfrm>
            <a:off x="16893289"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D21615A8-4D15-8723-A34A-60B8DF00018C}"/>
              </a:ext>
            </a:extLst>
          </p:cNvPr>
          <p:cNvSpPr/>
          <p:nvPr/>
        </p:nvSpPr>
        <p:spPr>
          <a:xfrm>
            <a:off x="11519793"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48831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C257737E-7053-40B4-315F-88502433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8336" y="3474605"/>
            <a:ext cx="10368717" cy="8656809"/>
          </a:xfrm>
          <a:prstGeom prst="rect">
            <a:avLst/>
          </a:prstGeom>
        </p:spPr>
      </p:pic>
      <p:pic>
        <p:nvPicPr>
          <p:cNvPr id="5" name="Picture 4" descr="Chart, scatter chart&#10;&#10;Description automatically generated">
            <a:extLst>
              <a:ext uri="{FF2B5EF4-FFF2-40B4-BE49-F238E27FC236}">
                <a16:creationId xmlns:a16="http://schemas.microsoft.com/office/drawing/2014/main" id="{7CA654F3-2FA7-BC63-D09B-FA90214E4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323" y="3474605"/>
            <a:ext cx="10298064" cy="8656810"/>
          </a:xfrm>
          <a:prstGeom prst="rect">
            <a:avLst/>
          </a:prstGeom>
        </p:spPr>
      </p:pic>
      <p:sp>
        <p:nvSpPr>
          <p:cNvPr id="7" name="Rectangle 6">
            <a:extLst>
              <a:ext uri="{FF2B5EF4-FFF2-40B4-BE49-F238E27FC236}">
                <a16:creationId xmlns:a16="http://schemas.microsoft.com/office/drawing/2014/main" id="{778E0797-5DF5-9B25-679E-3C75296820CD}"/>
              </a:ext>
            </a:extLst>
          </p:cNvPr>
          <p:cNvSpPr/>
          <p:nvPr/>
        </p:nvSpPr>
        <p:spPr>
          <a:xfrm>
            <a:off x="12431574" y="3267021"/>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6E914F9-D5D3-C819-B7FA-2D6EBEB7D2F1}"/>
              </a:ext>
            </a:extLst>
          </p:cNvPr>
          <p:cNvSpPr/>
          <p:nvPr/>
        </p:nvSpPr>
        <p:spPr>
          <a:xfrm>
            <a:off x="16180477" y="1184270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9" name="TextBox 8">
            <a:extLst>
              <a:ext uri="{FF2B5EF4-FFF2-40B4-BE49-F238E27FC236}">
                <a16:creationId xmlns:a16="http://schemas.microsoft.com/office/drawing/2014/main" id="{FDEE859A-8CE5-FFA1-ECA5-8472F2B90836}"/>
              </a:ext>
            </a:extLst>
          </p:cNvPr>
          <p:cNvSpPr txBox="1"/>
          <p:nvPr/>
        </p:nvSpPr>
        <p:spPr>
          <a:xfrm>
            <a:off x="2468605" y="436830"/>
            <a:ext cx="1993402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b="1" i="0" dirty="0">
                <a:solidFill>
                  <a:schemeClr val="bg2"/>
                </a:solidFill>
              </a:rPr>
              <a:t>Our </a:t>
            </a:r>
            <a:r>
              <a:rPr kumimoji="0" lang="en-US" sz="5400" b="1" i="0" u="none" strike="noStrike" cap="none" spc="0" normalizeH="0" baseline="0" dirty="0">
                <a:ln>
                  <a:noFill/>
                </a:ln>
                <a:solidFill>
                  <a:schemeClr val="bg2"/>
                </a:solidFill>
                <a:effectLst/>
                <a:uFillTx/>
                <a:latin typeface="+mn-lt"/>
                <a:ea typeface="+mn-ea"/>
                <a:cs typeface="+mn-cs"/>
                <a:sym typeface="Arial"/>
              </a:rPr>
              <a:t>implementation is relatively insensitive </a:t>
            </a:r>
            <a:r>
              <a:rPr lang="en-US" sz="5400" b="1" i="0" dirty="0">
                <a:solidFill>
                  <a:schemeClr val="bg2"/>
                </a:solidFill>
              </a:rPr>
              <a:t>to various choices of lifetimes for fitting the slope of the MSD.</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38417958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66B1F6BE-7894-7EE0-D035-C4644A5BE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5" y="1525062"/>
            <a:ext cx="8469085" cy="92953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EFD17B6-E9AB-DBBE-63DE-93BAE6C4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0687" y="1416205"/>
            <a:ext cx="8591484" cy="9295338"/>
          </a:xfrm>
          <a:prstGeom prst="rect">
            <a:avLst/>
          </a:prstGeom>
        </p:spPr>
      </p:pic>
      <p:sp>
        <p:nvSpPr>
          <p:cNvPr id="8" name="TextBox 7">
            <a:extLst>
              <a:ext uri="{FF2B5EF4-FFF2-40B4-BE49-F238E27FC236}">
                <a16:creationId xmlns:a16="http://schemas.microsoft.com/office/drawing/2014/main" id="{771FFA24-2817-8886-A056-F83631323A51}"/>
              </a:ext>
            </a:extLst>
          </p:cNvPr>
          <p:cNvSpPr txBox="1"/>
          <p:nvPr/>
        </p:nvSpPr>
        <p:spPr>
          <a:xfrm>
            <a:off x="9117571" y="3737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Voronoi Analysis</a:t>
            </a:r>
          </a:p>
        </p:txBody>
      </p:sp>
      <p:pic>
        <p:nvPicPr>
          <p:cNvPr id="10" name="Picture 9" descr="Table&#10;&#10;Description automatically generated">
            <a:extLst>
              <a:ext uri="{FF2B5EF4-FFF2-40B4-BE49-F238E27FC236}">
                <a16:creationId xmlns:a16="http://schemas.microsoft.com/office/drawing/2014/main" id="{D74F0DFA-0C8C-1926-D80D-C99D7E21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72" y="10820400"/>
            <a:ext cx="12115800" cy="2895600"/>
          </a:xfrm>
          <a:prstGeom prst="rect">
            <a:avLst/>
          </a:prstGeom>
        </p:spPr>
      </p:pic>
    </p:spTree>
    <p:extLst>
      <p:ext uri="{BB962C8B-B14F-4D97-AF65-F5344CB8AC3E}">
        <p14:creationId xmlns:p14="http://schemas.microsoft.com/office/powerpoint/2010/main" val="20018119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C87D63-C018-2DD3-4D50-DDCAD0E64457}"/>
              </a:ext>
            </a:extLst>
          </p:cNvPr>
          <p:cNvSpPr txBox="1"/>
          <p:nvPr/>
        </p:nvSpPr>
        <p:spPr>
          <a:xfrm>
            <a:off x="5859451" y="4860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Talk Outline</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48C78A0F-3187-D2DF-DFCD-B10003C82464}"/>
              </a:ext>
            </a:extLst>
          </p:cNvPr>
          <p:cNvSpPr txBox="1"/>
          <p:nvPr/>
        </p:nvSpPr>
        <p:spPr>
          <a:xfrm>
            <a:off x="3476681" y="2496461"/>
            <a:ext cx="16648788" cy="4426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Organic Solar cells and Organic photovoltaics background </a:t>
            </a:r>
          </a:p>
          <a:p>
            <a:pPr marL="685800" marR="0" indent="-685800" algn="l" defTabSz="825499" rtl="0" fontAlgn="auto" latinLnBrk="0" hangingPunct="0">
              <a:lnSpc>
                <a:spcPct val="200000"/>
              </a:lnSpc>
              <a:spcBef>
                <a:spcPts val="6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Methods of sim</a:t>
            </a:r>
            <a:r>
              <a:rPr lang="en-US" i="0" dirty="0">
                <a:solidFill>
                  <a:schemeClr val="tx2">
                    <a:lumMod val="10000"/>
                  </a:schemeClr>
                </a:solidFill>
              </a:rPr>
              <a:t>ulating self-assembly and charge transport</a:t>
            </a:r>
          </a:p>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lang="en-US" i="0" dirty="0">
                <a:solidFill>
                  <a:schemeClr val="tx2">
                    <a:lumMod val="10000"/>
                  </a:schemeClr>
                </a:solidFill>
              </a:rPr>
              <a:t>Software development for simulating charge transport</a:t>
            </a:r>
            <a:endParaRPr kumimoji="0" lang="en-US" sz="4600" b="0" i="0" u="none" strike="noStrike" cap="none" spc="0" normalizeH="0" baseline="0" dirty="0">
              <a:ln>
                <a:noFill/>
              </a:ln>
              <a:solidFill>
                <a:srgbClr val="FFFFFF"/>
              </a:solidFill>
              <a:effectLst/>
              <a:uFillTx/>
              <a:latin typeface="+mn-lt"/>
              <a:ea typeface="+mn-ea"/>
              <a:cs typeface="+mn-cs"/>
              <a:sym typeface="Arial"/>
            </a:endParaRPr>
          </a:p>
        </p:txBody>
      </p:sp>
    </p:spTree>
    <p:extLst>
      <p:ext uri="{BB962C8B-B14F-4D97-AF65-F5344CB8AC3E}">
        <p14:creationId xmlns:p14="http://schemas.microsoft.com/office/powerpoint/2010/main" val="423188416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0387" y="1817908"/>
            <a:ext cx="9998576" cy="9470571"/>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441" y="1861445"/>
            <a:ext cx="9998577" cy="9470572"/>
          </a:xfrm>
          <a:prstGeom prst="rect">
            <a:avLst/>
          </a:prstGeom>
        </p:spPr>
      </p:pic>
      <p:pic>
        <p:nvPicPr>
          <p:cNvPr id="10" name="Picture 9">
            <a:extLst>
              <a:ext uri="{FF2B5EF4-FFF2-40B4-BE49-F238E27FC236}">
                <a16:creationId xmlns:a16="http://schemas.microsoft.com/office/drawing/2014/main" id="{737292BD-81D7-004D-D527-A9E572943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0388" y="11624035"/>
            <a:ext cx="5259197" cy="956218"/>
          </a:xfrm>
          <a:prstGeom prst="rect">
            <a:avLst/>
          </a:prstGeom>
        </p:spPr>
      </p:pic>
      <p:pic>
        <p:nvPicPr>
          <p:cNvPr id="12" name="Picture 11">
            <a:extLst>
              <a:ext uri="{FF2B5EF4-FFF2-40B4-BE49-F238E27FC236}">
                <a16:creationId xmlns:a16="http://schemas.microsoft.com/office/drawing/2014/main" id="{EBCBD722-E79D-A862-303D-327FAB75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20" y="11684348"/>
            <a:ext cx="5326481" cy="1039313"/>
          </a:xfrm>
          <a:prstGeom prst="rect">
            <a:avLst/>
          </a:prstGeom>
        </p:spPr>
      </p:pic>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7">
            <a:extLst>
              <a:ext uri="{28A0092B-C50C-407E-A947-70E740481C1C}">
                <a14:useLocalDpi xmlns:a14="http://schemas.microsoft.com/office/drawing/2010/main" val="0"/>
              </a:ext>
            </a:extLst>
          </a:blip>
          <a:srcRect r="46289"/>
          <a:stretch/>
        </p:blipFill>
        <p:spPr>
          <a:xfrm>
            <a:off x="2109105" y="11362387"/>
            <a:ext cx="1777115" cy="187009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7">
            <a:extLst>
              <a:ext uri="{28A0092B-C50C-407E-A947-70E740481C1C}">
                <a14:useLocalDpi xmlns:a14="http://schemas.microsoft.com/office/drawing/2010/main" val="0"/>
              </a:ext>
            </a:extLst>
          </a:blip>
          <a:srcRect l="-1" r="48375"/>
          <a:stretch/>
        </p:blipFill>
        <p:spPr>
          <a:xfrm>
            <a:off x="14302298" y="11362387"/>
            <a:ext cx="1527057" cy="1671887"/>
          </a:xfrm>
          <a:prstGeom prst="rect">
            <a:avLst/>
          </a:prstGeom>
        </p:spPr>
      </p:pic>
    </p:spTree>
    <p:extLst>
      <p:ext uri="{BB962C8B-B14F-4D97-AF65-F5344CB8AC3E}">
        <p14:creationId xmlns:p14="http://schemas.microsoft.com/office/powerpoint/2010/main" val="39073036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9557659" y="124717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Conclusion</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D6113585-C669-ABE8-2112-F7FA01F2FE73}"/>
              </a:ext>
            </a:extLst>
          </p:cNvPr>
          <p:cNvSpPr txBox="1"/>
          <p:nvPr/>
        </p:nvSpPr>
        <p:spPr>
          <a:xfrm>
            <a:off x="2155373" y="2425730"/>
            <a:ext cx="19398344" cy="11290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This pipeline and its current software stack replicates that of previous computational works as well as experimental works of P3HT.</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The pipeline is extensi</a:t>
            </a:r>
            <a:r>
              <a:rPr lang="en-US" i="0" dirty="0">
                <a:solidFill>
                  <a:schemeClr val="tx2">
                    <a:lumMod val="10000"/>
                  </a:schemeClr>
                </a:solidFill>
              </a:rPr>
              <a:t>ble to other OPVs as we saw with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From my firsthand account, I can say that this pipeline can deployed from scratch to investigate organic semiconductor conductivity and is a particularly well-oiled machine for many OPVs. </a:t>
            </a:r>
          </a:p>
          <a:p>
            <a:pPr marL="914400" indent="-914400">
              <a:spcBef>
                <a:spcPts val="4200"/>
              </a:spcBef>
              <a:buFont typeface="Arial" panose="020B0604020202020204" pitchFamily="34" charset="0"/>
              <a:buChar char="•"/>
            </a:pPr>
            <a:r>
              <a:rPr lang="en-US" i="0" dirty="0">
                <a:solidFill>
                  <a:schemeClr val="tx2">
                    <a:lumMod val="10000"/>
                  </a:schemeClr>
                </a:solidFill>
              </a:rPr>
              <a:t>The packages for doing can be found at </a:t>
            </a:r>
            <a:r>
              <a:rPr lang="en-US" i="0" dirty="0">
                <a:solidFill>
                  <a:schemeClr val="tx2">
                    <a:lumMod val="10000"/>
                  </a:schemeClr>
                </a:solidFill>
                <a:hlinkClick r:id="rId3"/>
              </a:rPr>
              <a:t>https://github.com/cmelab</a:t>
            </a:r>
            <a:r>
              <a:rPr lang="en-US" i="0" dirty="0">
                <a:solidFill>
                  <a:schemeClr val="tx2">
                    <a:lumMod val="10000"/>
                  </a:schemeClr>
                </a:solidFill>
              </a:rPr>
              <a:t>. In the interest of reproducibility and usability these include interactive workflows and tutorials that we have curated throughout our time developing these packages. </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Tree>
    <p:extLst>
      <p:ext uri="{BB962C8B-B14F-4D97-AF65-F5344CB8AC3E}">
        <p14:creationId xmlns:p14="http://schemas.microsoft.com/office/powerpoint/2010/main" val="1849983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8490858" y="1116542"/>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Acknowledgments</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extBox 1">
            <a:extLst>
              <a:ext uri="{FF2B5EF4-FFF2-40B4-BE49-F238E27FC236}">
                <a16:creationId xmlns:a16="http://schemas.microsoft.com/office/drawing/2014/main" id="{C5B049B3-1D83-244D-FF94-D5D76F81C379}"/>
              </a:ext>
            </a:extLst>
          </p:cNvPr>
          <p:cNvSpPr txBox="1"/>
          <p:nvPr/>
        </p:nvSpPr>
        <p:spPr>
          <a:xfrm>
            <a:off x="3080656" y="3177912"/>
            <a:ext cx="12703629"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800" i="0" dirty="0">
              <a:solidFill>
                <a:schemeClr val="tx2">
                  <a:lumMod val="10000"/>
                </a:schemeClr>
              </a:solidFill>
            </a:endParaRPr>
          </a:p>
          <a:p>
            <a:pPr marL="342900" indent="-342900">
              <a:buFont typeface="Arial" panose="020B0604020202020204" pitchFamily="34" charset="0"/>
              <a:buChar char="•"/>
            </a:pPr>
            <a:endParaRPr lang="en-US" sz="2800" i="0" dirty="0">
              <a:solidFill>
                <a:schemeClr val="tx2">
                  <a:lumMod val="10000"/>
                </a:schemeClr>
              </a:solidFill>
            </a:endParaRPr>
          </a:p>
          <a:p>
            <a:pPr marL="342900" indent="-342900">
              <a:buFont typeface="Arial" panose="020B0604020202020204" pitchFamily="34" charset="0"/>
              <a:buChar char="•"/>
            </a:pPr>
            <a:r>
              <a:rPr lang="en-US" sz="2800" i="0" dirty="0">
                <a:solidFill>
                  <a:schemeClr val="tx2">
                    <a:lumMod val="10000"/>
                  </a:schemeClr>
                </a:solidFill>
              </a:rPr>
              <a:t>This material is based upon work supported by the National Science Foundation under Grant No. 1835593</a:t>
            </a:r>
          </a:p>
          <a:p>
            <a:pPr marL="342900" indent="-342900">
              <a:buFont typeface="Arial" panose="020B0604020202020204" pitchFamily="34" charset="0"/>
              <a:buChar char="•"/>
            </a:pPr>
            <a:r>
              <a:rPr lang="en-US" sz="2800" i="0" dirty="0">
                <a:solidFill>
                  <a:schemeClr val="tx2">
                    <a:lumMod val="10000"/>
                  </a:schemeClr>
                </a:solidFill>
              </a:rPr>
              <a:t>This work was supported in part through the Department of Energy Advanced Sensors and Instrumentation program under DOE Idaho Operations Office Contract DE-AC07-05ID14517. </a:t>
            </a:r>
            <a:endParaRPr kumimoji="0" lang="en-US" sz="2800" b="0" i="0" u="none" strike="noStrike" cap="none" spc="0" normalizeH="0" baseline="0" dirty="0">
              <a:ln>
                <a:noFill/>
              </a:ln>
              <a:solidFill>
                <a:schemeClr val="tx2">
                  <a:lumMod val="10000"/>
                </a:schemeClr>
              </a:solidFill>
              <a:effectLst/>
              <a:uFillTx/>
              <a:latin typeface="+mn-lt"/>
              <a:ea typeface="+mn-ea"/>
              <a:cs typeface="+mn-cs"/>
              <a:sym typeface="Arial"/>
            </a:endParaRPr>
          </a:p>
        </p:txBody>
      </p:sp>
    </p:spTree>
    <p:extLst>
      <p:ext uri="{BB962C8B-B14F-4D97-AF65-F5344CB8AC3E}">
        <p14:creationId xmlns:p14="http://schemas.microsoft.com/office/powerpoint/2010/main" val="293241195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9C39A7-5066-A0A3-67B4-CC043C3B7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367" y="4749579"/>
            <a:ext cx="11440633" cy="85566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94E26CE5-8086-2E4E-D797-1FD7F3919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57" y="5013753"/>
            <a:ext cx="7330739" cy="1513957"/>
          </a:xfrm>
          <a:prstGeom prst="rect">
            <a:avLst/>
          </a:prstGeom>
        </p:spPr>
      </p:pic>
      <p:pic>
        <p:nvPicPr>
          <p:cNvPr id="10" name="Picture 9" descr="Text&#10;&#10;Description automatically generated">
            <a:extLst>
              <a:ext uri="{FF2B5EF4-FFF2-40B4-BE49-F238E27FC236}">
                <a16:creationId xmlns:a16="http://schemas.microsoft.com/office/drawing/2014/main" id="{369AED3D-F7BA-DF96-4237-B8021DB50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57" y="9867340"/>
            <a:ext cx="10772008" cy="1660748"/>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E955F986-F1D9-1E56-6BBD-C77FE40C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457" y="7367151"/>
            <a:ext cx="8525173" cy="1660748"/>
          </a:xfrm>
          <a:prstGeom prst="rect">
            <a:avLst/>
          </a:prstGeom>
        </p:spPr>
      </p:pic>
      <p:pic>
        <p:nvPicPr>
          <p:cNvPr id="13" name="Picture 12" descr="Text, letter&#10;&#10;Description automatically generated">
            <a:extLst>
              <a:ext uri="{FF2B5EF4-FFF2-40B4-BE49-F238E27FC236}">
                <a16:creationId xmlns:a16="http://schemas.microsoft.com/office/drawing/2014/main" id="{15509D0F-5AB7-9829-CE56-DF4B2DBFA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6371" y="1699079"/>
            <a:ext cx="13095515" cy="2354443"/>
          </a:xfrm>
          <a:prstGeom prst="rect">
            <a:avLst/>
          </a:prstGeom>
        </p:spPr>
      </p:pic>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Tree>
    <p:extLst>
      <p:ext uri="{BB962C8B-B14F-4D97-AF65-F5344CB8AC3E}">
        <p14:creationId xmlns:p14="http://schemas.microsoft.com/office/powerpoint/2010/main" val="292119339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4" name="Picture 3" descr="Text&#10;&#10;Description automatically generated with medium confidence">
            <a:extLst>
              <a:ext uri="{FF2B5EF4-FFF2-40B4-BE49-F238E27FC236}">
                <a16:creationId xmlns:a16="http://schemas.microsoft.com/office/drawing/2014/main" id="{D3A83DB9-B419-F079-325E-8820BE25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158" y="3212192"/>
            <a:ext cx="5049158" cy="2864972"/>
          </a:xfrm>
          <a:prstGeom prst="rect">
            <a:avLst/>
          </a:prstGeom>
        </p:spPr>
      </p:pic>
    </p:spTree>
    <p:extLst>
      <p:ext uri="{BB962C8B-B14F-4D97-AF65-F5344CB8AC3E}">
        <p14:creationId xmlns:p14="http://schemas.microsoft.com/office/powerpoint/2010/main" val="5877991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Qr code&#10;&#10;Description automatically generated with low confidence">
            <a:extLst>
              <a:ext uri="{FF2B5EF4-FFF2-40B4-BE49-F238E27FC236}">
                <a16:creationId xmlns:a16="http://schemas.microsoft.com/office/drawing/2014/main" id="{17C52FF2-3F21-E44C-4309-366E78D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5" y="2080732"/>
            <a:ext cx="12482623" cy="11192752"/>
          </a:xfrm>
          <a:prstGeom prst="rect">
            <a:avLst/>
          </a:prstGeom>
        </p:spPr>
      </p:pic>
      <p:sp>
        <p:nvSpPr>
          <p:cNvPr id="6" name="TextBox 5">
            <a:extLst>
              <a:ext uri="{FF2B5EF4-FFF2-40B4-BE49-F238E27FC236}">
                <a16:creationId xmlns:a16="http://schemas.microsoft.com/office/drawing/2014/main" id="{3A40795C-B9A3-3C65-BE13-AC6D209918FF}"/>
              </a:ext>
            </a:extLst>
          </p:cNvPr>
          <p:cNvSpPr txBox="1"/>
          <p:nvPr/>
        </p:nvSpPr>
        <p:spPr>
          <a:xfrm>
            <a:off x="6447280" y="442516"/>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Bulk-heterojunction Device</a:t>
            </a:r>
          </a:p>
        </p:txBody>
      </p:sp>
    </p:spTree>
    <p:extLst>
      <p:ext uri="{BB962C8B-B14F-4D97-AF65-F5344CB8AC3E}">
        <p14:creationId xmlns:p14="http://schemas.microsoft.com/office/powerpoint/2010/main" val="21750321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8780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Polymeric Donors</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4" name="Picture 3" descr="Shape&#10;&#10;Description automatically generated with medium confidence">
            <a:extLst>
              <a:ext uri="{FF2B5EF4-FFF2-40B4-BE49-F238E27FC236}">
                <a16:creationId xmlns:a16="http://schemas.microsoft.com/office/drawing/2014/main" id="{31558A8C-16B3-7DD0-6B90-551E58C3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156" y="2148427"/>
            <a:ext cx="7100883" cy="350792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CC77EC5-08E7-EAB0-86F4-1C0C455B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089" y="6609055"/>
            <a:ext cx="17538700" cy="6553200"/>
          </a:xfrm>
          <a:prstGeom prst="rect">
            <a:avLst/>
          </a:prstGeom>
        </p:spPr>
      </p:pic>
      <p:sp>
        <p:nvSpPr>
          <p:cNvPr id="10" name="TextBox 9">
            <a:extLst>
              <a:ext uri="{FF2B5EF4-FFF2-40B4-BE49-F238E27FC236}">
                <a16:creationId xmlns:a16="http://schemas.microsoft.com/office/drawing/2014/main" id="{391A7071-CCC0-FFCE-8A32-CE85E15D15B3}"/>
              </a:ext>
            </a:extLst>
          </p:cNvPr>
          <p:cNvSpPr txBox="1"/>
          <p:nvPr/>
        </p:nvSpPr>
        <p:spPr>
          <a:xfrm>
            <a:off x="10668764" y="6142260"/>
            <a:ext cx="2040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P3HT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42802679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6977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Fused-ring Electron Acceptors</a:t>
            </a:r>
          </a:p>
        </p:txBody>
      </p:sp>
      <p:pic>
        <p:nvPicPr>
          <p:cNvPr id="3" name="Picture 2" descr="Diagram&#10;&#10;Description automatically generated">
            <a:extLst>
              <a:ext uri="{FF2B5EF4-FFF2-40B4-BE49-F238E27FC236}">
                <a16:creationId xmlns:a16="http://schemas.microsoft.com/office/drawing/2014/main" id="{FE2A7B1A-E06D-E37F-E721-04A950AC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766" y="7589906"/>
            <a:ext cx="7594600" cy="5346700"/>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3EE1F10-EB95-9CDE-0E0D-02237636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6213" y="7589906"/>
            <a:ext cx="7199421" cy="536548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881C9D2C-73FE-41BA-EB0F-E1A7FAC95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2690" y="2128937"/>
            <a:ext cx="12522415" cy="5768753"/>
          </a:xfrm>
          <a:prstGeom prst="rect">
            <a:avLst/>
          </a:prstGeom>
        </p:spPr>
      </p:pic>
      <p:sp>
        <p:nvSpPr>
          <p:cNvPr id="14" name="TextBox 13">
            <a:extLst>
              <a:ext uri="{FF2B5EF4-FFF2-40B4-BE49-F238E27FC236}">
                <a16:creationId xmlns:a16="http://schemas.microsoft.com/office/drawing/2014/main" id="{8C8054E1-E78D-967E-86EB-4F31E30989A4}"/>
              </a:ext>
            </a:extLst>
          </p:cNvPr>
          <p:cNvSpPr txBox="1"/>
          <p:nvPr/>
        </p:nvSpPr>
        <p:spPr>
          <a:xfrm>
            <a:off x="11248986" y="9881573"/>
            <a:ext cx="1669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a:t>
            </a:r>
          </a:p>
        </p:txBody>
      </p:sp>
    </p:spTree>
    <p:extLst>
      <p:ext uri="{BB962C8B-B14F-4D97-AF65-F5344CB8AC3E}">
        <p14:creationId xmlns:p14="http://schemas.microsoft.com/office/powerpoint/2010/main" val="2128446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6359963" y="0"/>
            <a:ext cx="11664073" cy="13716000"/>
          </a:xfrm>
          <a:prstGeom prst="rect">
            <a:avLst/>
          </a:prstGeom>
        </p:spPr>
      </p:pic>
    </p:spTree>
    <p:extLst>
      <p:ext uri="{BB962C8B-B14F-4D97-AF65-F5344CB8AC3E}">
        <p14:creationId xmlns:p14="http://schemas.microsoft.com/office/powerpoint/2010/main" val="354113855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285734" y="0"/>
            <a:ext cx="11664073" cy="137160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EFC80922-40CC-54AD-9F7B-725FE52A2F12}"/>
              </a:ext>
            </a:extLst>
          </p:cNvPr>
          <p:cNvPicPr>
            <a:picLocks noChangeAspect="1"/>
          </p:cNvPicPr>
          <p:nvPr/>
        </p:nvPicPr>
        <p:blipFill rotWithShape="1">
          <a:blip r:embed="rId4">
            <a:extLst>
              <a:ext uri="{28A0092B-C50C-407E-A947-70E740481C1C}">
                <a14:useLocalDpi xmlns:a14="http://schemas.microsoft.com/office/drawing/2010/main" val="0"/>
              </a:ext>
            </a:extLst>
          </a:blip>
          <a:srcRect l="184" r="4977"/>
          <a:stretch/>
        </p:blipFill>
        <p:spPr>
          <a:xfrm>
            <a:off x="12897133" y="4068989"/>
            <a:ext cx="11201133" cy="4864100"/>
          </a:xfrm>
          <a:prstGeom prst="rect">
            <a:avLst/>
          </a:prstGeom>
        </p:spPr>
      </p:pic>
      <p:sp>
        <p:nvSpPr>
          <p:cNvPr id="6" name="Right Arrow 5">
            <a:extLst>
              <a:ext uri="{FF2B5EF4-FFF2-40B4-BE49-F238E27FC236}">
                <a16:creationId xmlns:a16="http://schemas.microsoft.com/office/drawing/2014/main" id="{9EC8EC2C-0C22-1DFD-6042-2B8B695EA594}"/>
              </a:ext>
            </a:extLst>
          </p:cNvPr>
          <p:cNvSpPr/>
          <p:nvPr/>
        </p:nvSpPr>
        <p:spPr>
          <a:xfrm>
            <a:off x="12431685" y="5787118"/>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ight Arrow 7">
            <a:extLst>
              <a:ext uri="{FF2B5EF4-FFF2-40B4-BE49-F238E27FC236}">
                <a16:creationId xmlns:a16="http://schemas.microsoft.com/office/drawing/2014/main" id="{10F5B513-DAF7-A56D-0C6D-5CCCFCC14FD0}"/>
              </a:ext>
            </a:extLst>
          </p:cNvPr>
          <p:cNvSpPr/>
          <p:nvPr/>
        </p:nvSpPr>
        <p:spPr>
          <a:xfrm>
            <a:off x="12431685" y="6792685"/>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82879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15D08AF-3A79-FAF1-D3A4-E11776D3F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2824" y="5087435"/>
            <a:ext cx="8359727" cy="6252379"/>
          </a:xfrm>
          <a:prstGeom prst="rect">
            <a:avLst/>
          </a:prstGeom>
        </p:spPr>
      </p:pic>
      <p:sp>
        <p:nvSpPr>
          <p:cNvPr id="9" name="TextBox 8">
            <a:extLst>
              <a:ext uri="{FF2B5EF4-FFF2-40B4-BE49-F238E27FC236}">
                <a16:creationId xmlns:a16="http://schemas.microsoft.com/office/drawing/2014/main" id="{15D4A959-DF79-0301-709E-6AF9C666778C}"/>
              </a:ext>
            </a:extLst>
          </p:cNvPr>
          <p:cNvSpPr txBox="1"/>
          <p:nvPr/>
        </p:nvSpPr>
        <p:spPr>
          <a:xfrm>
            <a:off x="1082616" y="652735"/>
            <a:ext cx="16689325"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Marcus Theory gives the rate of electron transfer reactions or “hops” between chromophores given the energetics of the chromophores.</a:t>
            </a:r>
          </a:p>
        </p:txBody>
      </p:sp>
      <p:sp>
        <p:nvSpPr>
          <p:cNvPr id="10" name="TextBox 9">
            <a:extLst>
              <a:ext uri="{FF2B5EF4-FFF2-40B4-BE49-F238E27FC236}">
                <a16:creationId xmlns:a16="http://schemas.microsoft.com/office/drawing/2014/main" id="{B3A77F1A-494C-BB6C-D8B4-F200634EF644}"/>
              </a:ext>
            </a:extLst>
          </p:cNvPr>
          <p:cNvSpPr txBox="1"/>
          <p:nvPr/>
        </p:nvSpPr>
        <p:spPr>
          <a:xfrm>
            <a:off x="4811486" y="4232075"/>
            <a:ext cx="39754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rgbClr val="FFFFFF"/>
                </a:solidFill>
                <a:effectLst/>
                <a:uFillTx/>
                <a:latin typeface="+mn-lt"/>
                <a:ea typeface="+mn-ea"/>
                <a:cs typeface="+mn-cs"/>
                <a:sym typeface="Arial"/>
              </a:rPr>
              <a:t>v</a:t>
            </a:r>
          </a:p>
        </p:txBody>
      </p:sp>
      <p:pic>
        <p:nvPicPr>
          <p:cNvPr id="11" name="Picture 10" descr="Text, letter&#10;&#10;Description automatically generated">
            <a:extLst>
              <a:ext uri="{FF2B5EF4-FFF2-40B4-BE49-F238E27FC236}">
                <a16:creationId xmlns:a16="http://schemas.microsoft.com/office/drawing/2014/main" id="{2134BD1A-978B-D608-1469-8658E7465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41" y="6309665"/>
            <a:ext cx="13095515" cy="2354443"/>
          </a:xfrm>
          <a:prstGeom prst="rect">
            <a:avLst/>
          </a:prstGeom>
        </p:spPr>
      </p:pic>
      <p:sp>
        <p:nvSpPr>
          <p:cNvPr id="12" name="Rectangle 11">
            <a:extLst>
              <a:ext uri="{FF2B5EF4-FFF2-40B4-BE49-F238E27FC236}">
                <a16:creationId xmlns:a16="http://schemas.microsoft.com/office/drawing/2014/main" id="{92787FA7-0C05-AE04-246C-2CB6D8CD4090}"/>
              </a:ext>
            </a:extLst>
          </p:cNvPr>
          <p:cNvSpPr/>
          <p:nvPr/>
        </p:nvSpPr>
        <p:spPr>
          <a:xfrm>
            <a:off x="10194779" y="6667027"/>
            <a:ext cx="1349828" cy="1013323"/>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DA6F96E-87A9-040C-0613-C956CF47A353}"/>
              </a:ext>
            </a:extLst>
          </p:cNvPr>
          <p:cNvSpPr/>
          <p:nvPr/>
        </p:nvSpPr>
        <p:spPr>
          <a:xfrm>
            <a:off x="2919984" y="7042119"/>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69DA8349-6CAD-DAF0-4393-B47D238BB2D3}"/>
              </a:ext>
            </a:extLst>
          </p:cNvPr>
          <p:cNvSpPr/>
          <p:nvPr/>
        </p:nvSpPr>
        <p:spPr>
          <a:xfrm>
            <a:off x="5921828" y="7458941"/>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064BB68-4652-57EA-FA58-9C239B846035}"/>
              </a:ext>
            </a:extLst>
          </p:cNvPr>
          <p:cNvSpPr/>
          <p:nvPr/>
        </p:nvSpPr>
        <p:spPr>
          <a:xfrm>
            <a:off x="11169299" y="7367187"/>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9FB8FFB9-F92D-9065-06E3-8D478DD3B656}"/>
              </a:ext>
            </a:extLst>
          </p:cNvPr>
          <p:cNvSpPr/>
          <p:nvPr/>
        </p:nvSpPr>
        <p:spPr>
          <a:xfrm>
            <a:off x="12232853" y="6587936"/>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413227E-3577-0D35-3935-B39994BB94E9}"/>
              </a:ext>
            </a:extLst>
          </p:cNvPr>
          <p:cNvSpPr/>
          <p:nvPr/>
        </p:nvSpPr>
        <p:spPr>
          <a:xfrm>
            <a:off x="7089386" y="7391768"/>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2189C26A-F80D-6B40-DDFD-A6369201F12A}"/>
              </a:ext>
            </a:extLst>
          </p:cNvPr>
          <p:cNvSpPr/>
          <p:nvPr/>
        </p:nvSpPr>
        <p:spPr>
          <a:xfrm>
            <a:off x="12422126" y="7300133"/>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3866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1" animBg="1"/>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7119257" y="592187"/>
            <a:ext cx="1114697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Kinetic Monte Carlo algorithm based on the Marcus rates</a:t>
            </a:r>
          </a:p>
        </p:txBody>
      </p:sp>
      <p:sp>
        <p:nvSpPr>
          <p:cNvPr id="12" name="TextBox 11">
            <a:extLst>
              <a:ext uri="{FF2B5EF4-FFF2-40B4-BE49-F238E27FC236}">
                <a16:creationId xmlns:a16="http://schemas.microsoft.com/office/drawing/2014/main" id="{8C703BD9-4C5C-24F3-919F-C2142FB645E8}"/>
              </a:ext>
            </a:extLst>
          </p:cNvPr>
          <p:cNvSpPr txBox="1"/>
          <p:nvPr/>
        </p:nvSpPr>
        <p:spPr>
          <a:xfrm>
            <a:off x="1974453" y="3203218"/>
            <a:ext cx="16596575" cy="91666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mj-lt"/>
              <a:buAutoNum type="arabicPeriod"/>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Implant a charge in a random chromophore</a:t>
            </a:r>
          </a:p>
          <a:p>
            <a:pPr marL="914400" marR="0" indent="-914400" algn="l" defTabSz="825499" rtl="0" fontAlgn="auto" latinLnBrk="0" hangingPunct="0">
              <a:spcBef>
                <a:spcPts val="4200"/>
              </a:spcBef>
              <a:spcAft>
                <a:spcPts val="0"/>
              </a:spcAft>
              <a:buClrTx/>
              <a:buSzTx/>
              <a:buFont typeface="+mj-lt"/>
              <a:buAutoNum type="arabicPeriod"/>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Create a queue of wait times (inverse of </a:t>
            </a:r>
            <a:r>
              <a:rPr lang="en-US" i="0" dirty="0">
                <a:solidFill>
                  <a:schemeClr val="tx2">
                    <a:lumMod val="10000"/>
                  </a:schemeClr>
                </a:solidFill>
              </a:rPr>
              <a:t>M</a:t>
            </a: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arcus hop rate)</a:t>
            </a: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Use pseudo-random number generation to shuffle the wait time of each hop in the queue. Choose the shortest wait time.</a:t>
            </a: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Move charge to its new chromophore host and move the system forward in time by the wait time.</a:t>
            </a: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Repeat until it hops for enough time. </a:t>
            </a: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pic>
        <p:nvPicPr>
          <p:cNvPr id="13" name="Picture 12" descr="Diagram&#10;&#10;Description automatically generated">
            <a:extLst>
              <a:ext uri="{FF2B5EF4-FFF2-40B4-BE49-F238E27FC236}">
                <a16:creationId xmlns:a16="http://schemas.microsoft.com/office/drawing/2014/main" id="{2DF76BD6-84D3-855C-485E-CD5054E1A08C}"/>
              </a:ext>
            </a:extLst>
          </p:cNvPr>
          <p:cNvPicPr>
            <a:picLocks noChangeAspect="1"/>
          </p:cNvPicPr>
          <p:nvPr/>
        </p:nvPicPr>
        <p:blipFill rotWithShape="1">
          <a:blip r:embed="rId3">
            <a:extLst>
              <a:ext uri="{28A0092B-C50C-407E-A947-70E740481C1C}">
                <a14:useLocalDpi xmlns:a14="http://schemas.microsoft.com/office/drawing/2010/main" val="0"/>
              </a:ext>
            </a:extLst>
          </a:blip>
          <a:srcRect l="22621" t="70330" r="32503" b="4865"/>
          <a:stretch/>
        </p:blipFill>
        <p:spPr>
          <a:xfrm>
            <a:off x="19071771" y="5812972"/>
            <a:ext cx="5132231" cy="3312632"/>
          </a:xfrm>
          <a:prstGeom prst="rect">
            <a:avLst/>
          </a:prstGeom>
        </p:spPr>
      </p:pic>
    </p:spTree>
    <p:extLst>
      <p:ext uri="{BB962C8B-B14F-4D97-AF65-F5344CB8AC3E}">
        <p14:creationId xmlns:p14="http://schemas.microsoft.com/office/powerpoint/2010/main" val="839872155"/>
      </p:ext>
    </p:extLst>
  </p:cSld>
  <p:clrMapOvr>
    <a:masterClrMapping/>
  </p:clrMapOvr>
  <p:transition spd="med"/>
</p:sld>
</file>

<file path=ppt/theme/theme1.xml><?xml version="1.0" encoding="utf-8"?>
<a:theme xmlns:a="http://schemas.openxmlformats.org/drawingml/2006/main"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8834</TotalTime>
  <Words>2928</Words>
  <Application>Microsoft Macintosh PowerPoint</Application>
  <PresentationFormat>Custom</PresentationFormat>
  <Paragraphs>216</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Courier New</vt:lpstr>
      <vt:lpstr>Gotham</vt:lpstr>
      <vt:lpstr>Helvetica Neue</vt:lpstr>
      <vt:lpstr>Helvetica Neue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Jimmy Rushing</cp:lastModifiedBy>
  <cp:revision>18</cp:revision>
  <dcterms:modified xsi:type="dcterms:W3CDTF">2022-06-04T21:29:24Z</dcterms:modified>
</cp:coreProperties>
</file>